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972" r:id="rId3"/>
    <p:sldId id="977" r:id="rId4"/>
    <p:sldId id="927" r:id="rId5"/>
    <p:sldId id="973" r:id="rId6"/>
    <p:sldId id="963" r:id="rId7"/>
    <p:sldId id="970" r:id="rId8"/>
    <p:sldId id="964" r:id="rId9"/>
    <p:sldId id="965" r:id="rId10"/>
    <p:sldId id="974" r:id="rId11"/>
    <p:sldId id="966" r:id="rId12"/>
    <p:sldId id="967" r:id="rId13"/>
    <p:sldId id="968" r:id="rId14"/>
    <p:sldId id="969" r:id="rId15"/>
    <p:sldId id="264" r:id="rId16"/>
    <p:sldId id="962" r:id="rId17"/>
    <p:sldId id="258" r:id="rId18"/>
    <p:sldId id="259" r:id="rId19"/>
    <p:sldId id="260" r:id="rId20"/>
    <p:sldId id="261" r:id="rId21"/>
    <p:sldId id="262" r:id="rId22"/>
    <p:sldId id="263" r:id="rId23"/>
    <p:sldId id="971" r:id="rId24"/>
    <p:sldId id="912" r:id="rId25"/>
    <p:sldId id="951" r:id="rId26"/>
    <p:sldId id="950" r:id="rId27"/>
    <p:sldId id="906" r:id="rId28"/>
    <p:sldId id="933" r:id="rId29"/>
    <p:sldId id="914" r:id="rId30"/>
    <p:sldId id="925" r:id="rId31"/>
    <p:sldId id="960" r:id="rId32"/>
    <p:sldId id="915" r:id="rId33"/>
    <p:sldId id="946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198"/>
    <p:restoredTop sz="79229"/>
  </p:normalViewPr>
  <p:slideViewPr>
    <p:cSldViewPr snapToGrid="0" snapToObjects="1">
      <p:cViewPr varScale="1">
        <p:scale>
          <a:sx n="90" d="100"/>
          <a:sy n="90" d="100"/>
        </p:scale>
        <p:origin x="2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00.png>
</file>

<file path=ppt/media/image11.png>
</file>

<file path=ppt/media/image110.png>
</file>

<file path=ppt/media/image111.png>
</file>

<file path=ppt/media/image12.png>
</file>

<file path=ppt/media/image120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4.tiff>
</file>

<file path=ppt/media/image25.tiff>
</file>

<file path=ppt/media/image26.tiff>
</file>

<file path=ppt/media/image27.tiff>
</file>

<file path=ppt/media/image28.png>
</file>

<file path=ppt/media/image29.png>
</file>

<file path=ppt/media/image3.png>
</file>

<file path=ppt/media/image3.tiff>
</file>

<file path=ppt/media/image30.jpg>
</file>

<file path=ppt/media/image31.png>
</file>

<file path=ppt/media/image32.png>
</file>

<file path=ppt/media/image33.png>
</file>

<file path=ppt/media/image34.png>
</file>

<file path=ppt/media/image4.png>
</file>

<file path=ppt/media/image40.png>
</file>

<file path=ppt/media/image5.png>
</file>

<file path=ppt/media/image50.png>
</file>

<file path=ppt/media/image6.png>
</file>

<file path=ppt/media/image60.pn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044139-3A67-064F-915D-AF556A29F5E9}" type="datetimeFigureOut">
              <a:rPr lang="en-US" smtClean="0"/>
              <a:t>5/1/19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4593CF-177E-EE40-A793-B1CF21DB7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28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4593CF-177E-EE40-A793-B1CF21DB70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5348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470f7d609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06438" y="1160463"/>
            <a:ext cx="5572125" cy="3133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470f7d609_0_221:notes"/>
          <p:cNvSpPr txBox="1">
            <a:spLocks noGrp="1"/>
          </p:cNvSpPr>
          <p:nvPr>
            <p:ph type="body" idx="1"/>
          </p:nvPr>
        </p:nvSpPr>
        <p:spPr>
          <a:xfrm>
            <a:off x="698500" y="4467781"/>
            <a:ext cx="5588100" cy="3655500"/>
          </a:xfrm>
          <a:prstGeom prst="rect">
            <a:avLst/>
          </a:prstGeom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g5470f7d609_0_221:notes"/>
          <p:cNvSpPr txBox="1">
            <a:spLocks noGrp="1"/>
          </p:cNvSpPr>
          <p:nvPr>
            <p:ph type="sldNum" idx="12"/>
          </p:nvPr>
        </p:nvSpPr>
        <p:spPr>
          <a:xfrm>
            <a:off x="3956550" y="8817904"/>
            <a:ext cx="3026700" cy="465900"/>
          </a:xfrm>
          <a:prstGeom prst="rect">
            <a:avLst/>
          </a:prstGeom>
        </p:spPr>
        <p:txBody>
          <a:bodyPr spcFirstLastPara="1" wrap="square" lIns="92950" tIns="46475" rIns="92950" bIns="464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876955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5470f7d609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06438" y="1160463"/>
            <a:ext cx="5572125" cy="3133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5470f7d609_0_201:notes"/>
          <p:cNvSpPr txBox="1">
            <a:spLocks noGrp="1"/>
          </p:cNvSpPr>
          <p:nvPr>
            <p:ph type="body" idx="1"/>
          </p:nvPr>
        </p:nvSpPr>
        <p:spPr>
          <a:xfrm>
            <a:off x="698500" y="4467781"/>
            <a:ext cx="5588100" cy="3655500"/>
          </a:xfrm>
          <a:prstGeom prst="rect">
            <a:avLst/>
          </a:prstGeom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g5470f7d609_0_201:notes"/>
          <p:cNvSpPr txBox="1">
            <a:spLocks noGrp="1"/>
          </p:cNvSpPr>
          <p:nvPr>
            <p:ph type="sldNum" idx="12"/>
          </p:nvPr>
        </p:nvSpPr>
        <p:spPr>
          <a:xfrm>
            <a:off x="3956550" y="8817904"/>
            <a:ext cx="3026700" cy="465900"/>
          </a:xfrm>
          <a:prstGeom prst="rect">
            <a:avLst/>
          </a:prstGeom>
        </p:spPr>
        <p:txBody>
          <a:bodyPr spcFirstLastPara="1" wrap="square" lIns="92950" tIns="46475" rIns="92950" bIns="464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286951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5470f7d609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706438" y="1160463"/>
            <a:ext cx="5572125" cy="3133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5470f7d609_0_206:notes"/>
          <p:cNvSpPr txBox="1">
            <a:spLocks noGrp="1"/>
          </p:cNvSpPr>
          <p:nvPr>
            <p:ph type="body" idx="1"/>
          </p:nvPr>
        </p:nvSpPr>
        <p:spPr>
          <a:xfrm>
            <a:off x="698500" y="4467781"/>
            <a:ext cx="5588100" cy="3655500"/>
          </a:xfrm>
          <a:prstGeom prst="rect">
            <a:avLst/>
          </a:prstGeom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5470f7d609_0_206:notes"/>
          <p:cNvSpPr txBox="1">
            <a:spLocks noGrp="1"/>
          </p:cNvSpPr>
          <p:nvPr>
            <p:ph type="sldNum" idx="12"/>
          </p:nvPr>
        </p:nvSpPr>
        <p:spPr>
          <a:xfrm>
            <a:off x="3956550" y="8817904"/>
            <a:ext cx="3026700" cy="465900"/>
          </a:xfrm>
          <a:prstGeom prst="rect">
            <a:avLst/>
          </a:prstGeom>
        </p:spPr>
        <p:txBody>
          <a:bodyPr spcFirstLastPara="1" wrap="square" lIns="92950" tIns="46475" rIns="92950" bIns="464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43014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470f7d609_0_251:notes"/>
          <p:cNvSpPr txBox="1">
            <a:spLocks noGrp="1"/>
          </p:cNvSpPr>
          <p:nvPr>
            <p:ph type="body" idx="1"/>
          </p:nvPr>
        </p:nvSpPr>
        <p:spPr>
          <a:xfrm>
            <a:off x="698500" y="4467781"/>
            <a:ext cx="5588100" cy="3655500"/>
          </a:xfrm>
          <a:prstGeom prst="rect">
            <a:avLst/>
          </a:prstGeom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5470f7d609_0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06438" y="1160463"/>
            <a:ext cx="5572125" cy="3133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42835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Reward </a:t>
            </a:r>
            <a:r>
              <a:rPr lang="en-US" dirty="0" err="1"/>
              <a:t>fucnction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452BCD-68CC-478F-B413-C03C78478F3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642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52914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4593CF-177E-EE40-A793-B1CF21DB70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7600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4593CF-177E-EE40-A793-B1CF21DB70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6181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98500" y="4467781"/>
            <a:ext cx="5588000" cy="3655457"/>
          </a:xfrm>
          <a:prstGeom prst="rect">
            <a:avLst/>
          </a:prstGeom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706438" y="1160463"/>
            <a:ext cx="5572125" cy="3133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13103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6:notes"/>
          <p:cNvSpPr txBox="1">
            <a:spLocks noGrp="1"/>
          </p:cNvSpPr>
          <p:nvPr>
            <p:ph type="body" idx="1"/>
          </p:nvPr>
        </p:nvSpPr>
        <p:spPr>
          <a:xfrm>
            <a:off x="698500" y="4467781"/>
            <a:ext cx="5588100" cy="3655500"/>
          </a:xfrm>
          <a:prstGeom prst="rect">
            <a:avLst/>
          </a:prstGeom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706438" y="1160463"/>
            <a:ext cx="5572125" cy="3133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60708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470f7d60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706438" y="1160463"/>
            <a:ext cx="5572125" cy="3133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470f7d609_0_0:notes"/>
          <p:cNvSpPr txBox="1">
            <a:spLocks noGrp="1"/>
          </p:cNvSpPr>
          <p:nvPr>
            <p:ph type="body" idx="1"/>
          </p:nvPr>
        </p:nvSpPr>
        <p:spPr>
          <a:xfrm>
            <a:off x="698500" y="4467781"/>
            <a:ext cx="5588100" cy="3655500"/>
          </a:xfrm>
          <a:prstGeom prst="rect">
            <a:avLst/>
          </a:prstGeom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g5470f7d609_0_0:notes"/>
          <p:cNvSpPr txBox="1">
            <a:spLocks noGrp="1"/>
          </p:cNvSpPr>
          <p:nvPr>
            <p:ph type="sldNum" idx="12"/>
          </p:nvPr>
        </p:nvSpPr>
        <p:spPr>
          <a:xfrm>
            <a:off x="3956550" y="8817904"/>
            <a:ext cx="3026700" cy="465900"/>
          </a:xfrm>
          <a:prstGeom prst="rect">
            <a:avLst/>
          </a:prstGeom>
        </p:spPr>
        <p:txBody>
          <a:bodyPr spcFirstLastPara="1" wrap="square" lIns="92950" tIns="46475" rIns="92950" bIns="464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891974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470f7d609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706438" y="1160463"/>
            <a:ext cx="5572125" cy="3133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470f7d609_0_176:notes"/>
          <p:cNvSpPr txBox="1">
            <a:spLocks noGrp="1"/>
          </p:cNvSpPr>
          <p:nvPr>
            <p:ph type="body" idx="1"/>
          </p:nvPr>
        </p:nvSpPr>
        <p:spPr>
          <a:xfrm>
            <a:off x="698500" y="4467781"/>
            <a:ext cx="5588100" cy="3655500"/>
          </a:xfrm>
          <a:prstGeom prst="rect">
            <a:avLst/>
          </a:prstGeom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g5470f7d609_0_176:notes"/>
          <p:cNvSpPr txBox="1">
            <a:spLocks noGrp="1"/>
          </p:cNvSpPr>
          <p:nvPr>
            <p:ph type="sldNum" idx="12"/>
          </p:nvPr>
        </p:nvSpPr>
        <p:spPr>
          <a:xfrm>
            <a:off x="3956550" y="8817904"/>
            <a:ext cx="3026700" cy="465900"/>
          </a:xfrm>
          <a:prstGeom prst="rect">
            <a:avLst/>
          </a:prstGeom>
        </p:spPr>
        <p:txBody>
          <a:bodyPr spcFirstLastPara="1" wrap="square" lIns="92950" tIns="46475" rIns="92950" bIns="464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441156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470f7d609_0_251:notes"/>
          <p:cNvSpPr txBox="1">
            <a:spLocks noGrp="1"/>
          </p:cNvSpPr>
          <p:nvPr>
            <p:ph type="body" idx="1"/>
          </p:nvPr>
        </p:nvSpPr>
        <p:spPr>
          <a:xfrm>
            <a:off x="698500" y="4467781"/>
            <a:ext cx="5588100" cy="3655500"/>
          </a:xfrm>
          <a:prstGeom prst="rect">
            <a:avLst/>
          </a:prstGeom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5470f7d609_0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06438" y="1160463"/>
            <a:ext cx="5572125" cy="3133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767374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470f7d609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706438" y="1160463"/>
            <a:ext cx="5572125" cy="3133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470f7d609_0_196:notes"/>
          <p:cNvSpPr txBox="1">
            <a:spLocks noGrp="1"/>
          </p:cNvSpPr>
          <p:nvPr>
            <p:ph type="body" idx="1"/>
          </p:nvPr>
        </p:nvSpPr>
        <p:spPr>
          <a:xfrm>
            <a:off x="698500" y="4467781"/>
            <a:ext cx="5588100" cy="3655500"/>
          </a:xfrm>
          <a:prstGeom prst="rect">
            <a:avLst/>
          </a:prstGeom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5470f7d609_0_196:notes"/>
          <p:cNvSpPr txBox="1">
            <a:spLocks noGrp="1"/>
          </p:cNvSpPr>
          <p:nvPr>
            <p:ph type="sldNum" idx="12"/>
          </p:nvPr>
        </p:nvSpPr>
        <p:spPr>
          <a:xfrm>
            <a:off x="3956550" y="8817904"/>
            <a:ext cx="3026700" cy="465900"/>
          </a:xfrm>
          <a:prstGeom prst="rect">
            <a:avLst/>
          </a:prstGeom>
        </p:spPr>
        <p:txBody>
          <a:bodyPr spcFirstLastPara="1" wrap="square" lIns="92950" tIns="46475" rIns="92950" bIns="464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5106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B5D88-223E-9A47-A864-9CB7077970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E05277-6231-8845-BA29-5254C2259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2507B3-7B39-C048-B88A-6B63E4C38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10AFA-0364-F44A-BCA2-D1B0910AC379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4ED98-3ACB-7B44-9DE3-7F2FF69C3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CB83B-DF84-5B4A-A260-A35CE8873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A535E-869B-3C46-AD06-ACC6A13A4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782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32EB7-EEF5-B840-A28B-F7D2E35CC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F998A3-9A63-8040-AEC4-3594FB9F02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BB9AF6-26AA-0D47-9623-76FFECA51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10AFA-0364-F44A-BCA2-D1B0910AC379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5DF36-FDF9-8C40-B357-106B92A4A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874DE-6011-C245-89FC-A8D47F7C0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A535E-869B-3C46-AD06-ACC6A13A4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606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C9822F-308D-A049-A823-A914D11D7B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07A392-92CC-FE4B-89EE-B9134D9380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1BBE9-DB76-B94F-AC4F-4F76C23BD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10AFA-0364-F44A-BCA2-D1B0910AC379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8B975A-A4D8-B547-AC66-8230F2213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7C199-762F-B142-8DE0-307A2C403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A535E-869B-3C46-AD06-ACC6A13A4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0018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20417" y="1842052"/>
            <a:ext cx="10088406" cy="4097647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0" indent="0">
              <a:buFontTx/>
              <a:buNone/>
              <a:defRPr sz="1471">
                <a:solidFill>
                  <a:schemeClr val="tx1"/>
                </a:solidFill>
              </a:defRPr>
            </a:lvl2pPr>
            <a:lvl3pPr marL="168084" indent="0">
              <a:buNone/>
              <a:defRPr sz="1471">
                <a:solidFill>
                  <a:schemeClr val="tx1"/>
                </a:solidFill>
              </a:defRPr>
            </a:lvl3pPr>
            <a:lvl4pPr marL="336168" indent="0">
              <a:buNone/>
              <a:defRPr sz="1324">
                <a:solidFill>
                  <a:schemeClr val="tx1"/>
                </a:solidFill>
              </a:defRPr>
            </a:lvl4pPr>
            <a:lvl5pPr marL="504253" indent="0">
              <a:buNone/>
              <a:defRPr sz="1324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AutoShape 3"/>
          <p:cNvSpPr>
            <a:spLocks noChangeAspect="1" noChangeArrowheads="1" noTextEdit="1"/>
          </p:cNvSpPr>
          <p:nvPr userDrawn="1"/>
        </p:nvSpPr>
        <p:spPr bwMode="auto">
          <a:xfrm>
            <a:off x="11108823" y="5775145"/>
            <a:ext cx="812384" cy="859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7236" tIns="33618" rIns="67236" bIns="33618" numCol="1" anchor="t" anchorCtr="0" compatLnSpc="1">
            <a:prstTxWarp prst="textNoShape">
              <a:avLst/>
            </a:prstTxWarp>
          </a:bodyPr>
          <a:lstStyle/>
          <a:p>
            <a:endParaRPr lang="en-US" sz="1324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1BAB08F-F826-40F4-A7D9-DA18AA8380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904267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576767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2-color Non-bulleted text">
  <p:cSld name="1_Title &amp; 2-color Non-bulleted tex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1"/>
          </p:nvPr>
        </p:nvSpPr>
        <p:spPr>
          <a:xfrm>
            <a:off x="1020417" y="1842052"/>
            <a:ext cx="10088406" cy="4097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294"/>
              </a:spcBef>
              <a:spcAft>
                <a:spcPts val="0"/>
              </a:spcAft>
              <a:buClr>
                <a:schemeClr val="dk1"/>
              </a:buClr>
              <a:buSzPts val="1471"/>
              <a:buFont typeface="Calibri"/>
              <a:buNone/>
              <a:defRPr sz="1471">
                <a:solidFill>
                  <a:schemeClr val="dk1"/>
                </a:solidFill>
              </a:defRPr>
            </a:lvl2pPr>
            <a:lvl3pPr marL="1371600" lvl="2" indent="-228600" algn="l">
              <a:spcBef>
                <a:spcPts val="294"/>
              </a:spcBef>
              <a:spcAft>
                <a:spcPts val="0"/>
              </a:spcAft>
              <a:buClr>
                <a:schemeClr val="dk1"/>
              </a:buClr>
              <a:buSzPts val="1471"/>
              <a:buNone/>
              <a:defRPr sz="1471">
                <a:solidFill>
                  <a:schemeClr val="dk1"/>
                </a:solidFill>
              </a:defRPr>
            </a:lvl3pPr>
            <a:lvl4pPr marL="1828800" lvl="3" indent="-228600" algn="l">
              <a:spcBef>
                <a:spcPts val="265"/>
              </a:spcBef>
              <a:spcAft>
                <a:spcPts val="0"/>
              </a:spcAft>
              <a:buClr>
                <a:schemeClr val="dk1"/>
              </a:buClr>
              <a:buSzPts val="1324"/>
              <a:buNone/>
              <a:defRPr sz="1324">
                <a:solidFill>
                  <a:schemeClr val="dk1"/>
                </a:solidFill>
              </a:defRPr>
            </a:lvl4pPr>
            <a:lvl5pPr marL="2286000" lvl="4" indent="-228600" algn="l">
              <a:spcBef>
                <a:spcPts val="265"/>
              </a:spcBef>
              <a:spcAft>
                <a:spcPts val="0"/>
              </a:spcAft>
              <a:buClr>
                <a:schemeClr val="dk1"/>
              </a:buClr>
              <a:buSzPts val="1324"/>
              <a:buNone/>
              <a:defRPr sz="1324">
                <a:solidFill>
                  <a:schemeClr val="dk1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11108823" y="5775145"/>
            <a:ext cx="812384" cy="859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225" tIns="33600" rIns="67225" bIns="336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2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2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52315559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4DF9C-EDA5-1143-8A46-0AB2D9AE3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32256-0D48-0147-A984-B6E311D762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12966-A0BF-BA4A-8E74-1FAA502C6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10AFA-0364-F44A-BCA2-D1B0910AC379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8A7781-C505-694B-A58E-8031C7162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6977C-9D39-874A-96A3-BD44CBA90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A535E-869B-3C46-AD06-ACC6A13A4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308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BC3A3-2E50-CA4F-9B50-E2DE5B5BC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A12E20-4352-2944-A960-3F81295DED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78ABF0-DB00-2049-B6C4-01C6B59E8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10AFA-0364-F44A-BCA2-D1B0910AC379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7DA5B-6314-BD46-B0BE-7554D8FAA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CC239-F797-4B47-9764-8422FDD30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A535E-869B-3C46-AD06-ACC6A13A4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44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D43EB-9358-1C4B-B585-A6C9BBA3D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243DB-2980-6F43-8C16-0CFE33B106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999141-FE78-2E46-A3EA-86B93E5BBF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B50CFD-044C-184F-9FC3-8E8CB07E1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10AFA-0364-F44A-BCA2-D1B0910AC379}" type="datetimeFigureOut">
              <a:rPr lang="en-US" smtClean="0"/>
              <a:t>5/1/19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364E96-6454-094A-97FA-03A74730A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863356-85D1-F943-A448-40D71281E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A535E-869B-3C46-AD06-ACC6A13A4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140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671F6-BF56-874B-B32C-2E5DF944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1DACB5-CBA2-2940-B71B-579C648AB0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8A9BD3-1F35-9345-9589-F6E1A5BE3D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11BA96-9DC9-A94A-A0AB-1334291D95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E46646-4395-FF4D-B9AF-14735D292C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E5F8C8-2A60-BF4F-8634-15B538E80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10AFA-0364-F44A-BCA2-D1B0910AC379}" type="datetimeFigureOut">
              <a:rPr lang="en-US" smtClean="0"/>
              <a:t>5/1/19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58C8D3-7E3F-FB4F-B011-A0313CC2A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F656E6-D1B8-9D43-8646-71C9418CA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A535E-869B-3C46-AD06-ACC6A13A4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980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BB7D3-1156-1A41-AC6A-F9386366E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A9B396-4823-E844-B905-C520567AD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10AFA-0364-F44A-BCA2-D1B0910AC379}" type="datetimeFigureOut">
              <a:rPr lang="en-US" smtClean="0"/>
              <a:t>5/1/19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16D4E9-DCC9-F94E-ABC3-BD9231D39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723120-2888-324F-9CA4-45C4478D4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A535E-869B-3C46-AD06-ACC6A13A4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65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3C2FC4-D378-D242-910B-87DC9236F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10AFA-0364-F44A-BCA2-D1B0910AC379}" type="datetimeFigureOut">
              <a:rPr lang="en-US" smtClean="0"/>
              <a:t>5/1/19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49D231-2E67-B445-91B6-173FC8D8A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E06AC3-4167-184E-B239-3DD19B797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A535E-869B-3C46-AD06-ACC6A13A4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843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C1CF2-02D1-6D43-87C1-2CB9CEED7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DB6C8-CA1C-2C49-9B1E-1DA2A7BD2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18580F-AE9F-9248-AA23-53B1B468CD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55A6E0-5478-1B4D-B483-A730A5396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10AFA-0364-F44A-BCA2-D1B0910AC379}" type="datetimeFigureOut">
              <a:rPr lang="en-US" smtClean="0"/>
              <a:t>5/1/19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EE1A3-183D-B648-B376-98015DC33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FE45EF-BA6C-5349-A154-3596E682C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A535E-869B-3C46-AD06-ACC6A13A4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380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04F69-B1ED-C448-ADED-54BABCDC4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CCA72F-B424-A740-9697-5901EEEDDB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17E7A9-60DE-9243-B93E-49A8EA05F5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3916F1-9AEF-CA4C-936A-225EA67C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10AFA-0364-F44A-BCA2-D1B0910AC379}" type="datetimeFigureOut">
              <a:rPr lang="en-US" smtClean="0"/>
              <a:t>5/1/19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8D0C00-9FB1-474A-BBED-18097A553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E7BC3E-B1AB-9940-AFAC-6491456A6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A535E-869B-3C46-AD06-ACC6A13A4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620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1ECD58-83CA-844E-9E46-19BA4FCEE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F7A8D-61D6-D245-8AAF-B6CE73DBE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0DE8A9-7664-5B47-9929-12FAF4B182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10AFA-0364-F44A-BCA2-D1B0910AC379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0EEC2-0424-FE44-9B61-12A08C759B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F11F6-2018-6342-9D5C-B587860C30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8A535E-869B-3C46-AD06-ACC6A13A4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721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13" Type="http://schemas.openxmlformats.org/officeDocument/2006/relationships/image" Target="../media/image120.png"/><Relationship Id="rId18" Type="http://schemas.openxmlformats.org/officeDocument/2006/relationships/image" Target="../media/image17.png"/><Relationship Id="rId3" Type="http://schemas.openxmlformats.org/officeDocument/2006/relationships/image" Target="../media/image24.png"/><Relationship Id="rId7" Type="http://schemas.openxmlformats.org/officeDocument/2006/relationships/image" Target="../media/image60.png"/><Relationship Id="rId12" Type="http://schemas.openxmlformats.org/officeDocument/2006/relationships/image" Target="../media/image111.png"/><Relationship Id="rId17" Type="http://schemas.openxmlformats.org/officeDocument/2006/relationships/image" Target="../media/image16.png"/><Relationship Id="rId2" Type="http://schemas.openxmlformats.org/officeDocument/2006/relationships/image" Target="../media/image110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png"/><Relationship Id="rId11" Type="http://schemas.openxmlformats.org/officeDocument/2006/relationships/image" Target="../media/image100.png"/><Relationship Id="rId5" Type="http://schemas.openxmlformats.org/officeDocument/2006/relationships/image" Target="../media/image40.png"/><Relationship Id="rId15" Type="http://schemas.openxmlformats.org/officeDocument/2006/relationships/image" Target="../media/image14.png"/><Relationship Id="rId10" Type="http://schemas.openxmlformats.org/officeDocument/2006/relationships/image" Target="../media/image90.png"/><Relationship Id="rId4" Type="http://schemas.openxmlformats.org/officeDocument/2006/relationships/image" Target="../media/image3.png"/><Relationship Id="rId9" Type="http://schemas.openxmlformats.org/officeDocument/2006/relationships/image" Target="../media/image80.png"/><Relationship Id="rId14" Type="http://schemas.openxmlformats.org/officeDocument/2006/relationships/image" Target="../media/image13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tiff"/><Relationship Id="rId4" Type="http://schemas.openxmlformats.org/officeDocument/2006/relationships/image" Target="../media/image26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61A08-6531-2E4E-BDAD-F8D8500ECD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14438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/>
              <a:t>Building Dialog Systems with Less Supervision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1540AC-EFA1-EB48-8CD9-67EF257146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Zhou Yu</a:t>
            </a:r>
          </a:p>
          <a:p>
            <a:r>
              <a:rPr lang="en-US" dirty="0"/>
              <a:t>UC Davis</a:t>
            </a:r>
          </a:p>
        </p:txBody>
      </p:sp>
    </p:spTree>
    <p:extLst>
      <p:ext uri="{BB962C8B-B14F-4D97-AF65-F5344CB8AC3E}">
        <p14:creationId xmlns:p14="http://schemas.microsoft.com/office/powerpoint/2010/main" val="984425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185" name="Google Shape;18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325" y="960525"/>
            <a:ext cx="11110345" cy="5760927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2"/>
          <p:cNvSpPr txBox="1">
            <a:spLocks noGrp="1"/>
          </p:cNvSpPr>
          <p:nvPr>
            <p:ph type="title"/>
          </p:nvPr>
        </p:nvSpPr>
        <p:spPr>
          <a:xfrm>
            <a:off x="609600" y="132863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Dialogue Structure by DD-VRNN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93116492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131" name="Google Shape;131;p17"/>
          <p:cNvSpPr txBox="1">
            <a:spLocks noGrp="1"/>
          </p:cNvSpPr>
          <p:nvPr>
            <p:ph type="title" idx="4294967295"/>
          </p:nvPr>
        </p:nvSpPr>
        <p:spPr>
          <a:xfrm>
            <a:off x="609600" y="132863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Qualitative Evaluation</a:t>
            </a:r>
            <a:endParaRPr/>
          </a:p>
        </p:txBody>
      </p:sp>
      <p:pic>
        <p:nvPicPr>
          <p:cNvPr id="132" name="Google Shape;132;p17"/>
          <p:cNvPicPr preferRelativeResize="0"/>
          <p:nvPr/>
        </p:nvPicPr>
        <p:blipFill rotWithShape="1">
          <a:blip r:embed="rId3">
            <a:alphaModFix/>
          </a:blip>
          <a:srcRect l="1223" r="52075"/>
          <a:stretch/>
        </p:blipFill>
        <p:spPr>
          <a:xfrm>
            <a:off x="1440725" y="1199675"/>
            <a:ext cx="4567624" cy="390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7"/>
          <p:cNvPicPr preferRelativeResize="0"/>
          <p:nvPr/>
        </p:nvPicPr>
        <p:blipFill rotWithShape="1">
          <a:blip r:embed="rId3">
            <a:alphaModFix/>
          </a:blip>
          <a:srcRect l="51023" r="3289"/>
          <a:stretch/>
        </p:blipFill>
        <p:spPr>
          <a:xfrm>
            <a:off x="6397225" y="1275875"/>
            <a:ext cx="4429573" cy="390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7"/>
          <p:cNvSpPr txBox="1"/>
          <p:nvPr/>
        </p:nvSpPr>
        <p:spPr>
          <a:xfrm>
            <a:off x="1332175" y="5176975"/>
            <a:ext cx="478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main path: looking for restaurant (anything else) → address and phone → thank you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distinguish between “present result” and “no match result”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7"/>
          <p:cNvSpPr txBox="1"/>
          <p:nvPr/>
        </p:nvSpPr>
        <p:spPr>
          <a:xfrm>
            <a:off x="6397225" y="5273338"/>
            <a:ext cx="478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main path: What’s the weather → place and time → api call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64870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8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142" name="Google Shape;142;p18"/>
          <p:cNvSpPr txBox="1">
            <a:spLocks noGrp="1"/>
          </p:cNvSpPr>
          <p:nvPr>
            <p:ph type="title" idx="4294967295"/>
          </p:nvPr>
        </p:nvSpPr>
        <p:spPr>
          <a:xfrm>
            <a:off x="609600" y="132863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Quantitative Evaluation</a:t>
            </a:r>
            <a:endParaRPr/>
          </a:p>
        </p:txBody>
      </p:sp>
      <p:pic>
        <p:nvPicPr>
          <p:cNvPr id="143" name="Google Shape;14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9300" y="1380100"/>
            <a:ext cx="4612301" cy="3262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7225" y="1380100"/>
            <a:ext cx="4750474" cy="3262774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8"/>
          <p:cNvSpPr txBox="1">
            <a:spLocks noGrp="1"/>
          </p:cNvSpPr>
          <p:nvPr>
            <p:ph type="title" idx="4294967295"/>
          </p:nvPr>
        </p:nvSpPr>
        <p:spPr>
          <a:xfrm>
            <a:off x="1180400" y="4831625"/>
            <a:ext cx="4370100" cy="8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2400" b="1"/>
              <a:t>Comparison with HMM:</a:t>
            </a:r>
            <a:endParaRPr sz="2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2400"/>
              <a:t>better than HMM on the negative log likelihood</a:t>
            </a:r>
            <a:endParaRPr sz="2400"/>
          </a:p>
        </p:txBody>
      </p:sp>
      <p:sp>
        <p:nvSpPr>
          <p:cNvPr id="146" name="Google Shape;146;p18"/>
          <p:cNvSpPr txBox="1"/>
          <p:nvPr/>
        </p:nvSpPr>
        <p:spPr>
          <a:xfrm>
            <a:off x="2711325" y="1040725"/>
            <a:ext cx="1878300" cy="4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restaurant data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18"/>
          <p:cNvSpPr txBox="1"/>
          <p:nvPr/>
        </p:nvSpPr>
        <p:spPr>
          <a:xfrm>
            <a:off x="8268600" y="1040725"/>
            <a:ext cx="1878300" cy="4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weather data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8"/>
          <p:cNvSpPr txBox="1">
            <a:spLocks noGrp="1"/>
          </p:cNvSpPr>
          <p:nvPr>
            <p:ph type="title" idx="4294967295"/>
          </p:nvPr>
        </p:nvSpPr>
        <p:spPr>
          <a:xfrm>
            <a:off x="6897175" y="5166225"/>
            <a:ext cx="4922700" cy="8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2400" b="1"/>
              <a:t>Comparison with Model Variants:</a:t>
            </a:r>
            <a:endParaRPr sz="2400" b="1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US" sz="2000"/>
              <a:t>When N is small, DD-VRNN performs the best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US" sz="2000"/>
              <a:t>D-VRNN is the most stable one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US" sz="2000"/>
              <a:t>The three models compensate each other</a:t>
            </a:r>
            <a:endParaRPr sz="2000"/>
          </a:p>
        </p:txBody>
      </p:sp>
    </p:spTree>
    <p:extLst>
      <p:ext uri="{BB962C8B-B14F-4D97-AF65-F5344CB8AC3E}">
        <p14:creationId xmlns:p14="http://schemas.microsoft.com/office/powerpoint/2010/main" val="3921029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155" name="Google Shape;155;p19"/>
          <p:cNvSpPr txBox="1">
            <a:spLocks noGrp="1"/>
          </p:cNvSpPr>
          <p:nvPr>
            <p:ph type="title" idx="4294967295"/>
          </p:nvPr>
        </p:nvSpPr>
        <p:spPr>
          <a:xfrm>
            <a:off x="609600" y="132863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Comparison with K-means</a:t>
            </a:r>
            <a:endParaRPr/>
          </a:p>
        </p:txBody>
      </p:sp>
      <p:pic>
        <p:nvPicPr>
          <p:cNvPr id="156" name="Google Shape;156;p19"/>
          <p:cNvPicPr preferRelativeResize="0"/>
          <p:nvPr/>
        </p:nvPicPr>
        <p:blipFill rotWithShape="1">
          <a:blip r:embed="rId3">
            <a:alphaModFix/>
          </a:blip>
          <a:srcRect b="24636"/>
          <a:stretch/>
        </p:blipFill>
        <p:spPr>
          <a:xfrm>
            <a:off x="152400" y="1428272"/>
            <a:ext cx="11887200" cy="2877899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9"/>
          <p:cNvSpPr/>
          <p:nvPr/>
        </p:nvSpPr>
        <p:spPr>
          <a:xfrm>
            <a:off x="2392325" y="3916325"/>
            <a:ext cx="3207600" cy="3900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9"/>
          <p:cNvSpPr/>
          <p:nvPr/>
        </p:nvSpPr>
        <p:spPr>
          <a:xfrm>
            <a:off x="8855050" y="3916325"/>
            <a:ext cx="2225700" cy="3900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9"/>
          <p:cNvSpPr txBox="1"/>
          <p:nvPr/>
        </p:nvSpPr>
        <p:spPr>
          <a:xfrm>
            <a:off x="2321450" y="4713775"/>
            <a:ext cx="7850400" cy="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latin typeface="Calibri"/>
                <a:ea typeface="Calibri"/>
                <a:cs typeface="Calibri"/>
                <a:sym typeface="Calibri"/>
              </a:rPr>
              <a:t>Because they have different context, they should be in differenet state!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 But a simple K-means with just put them into the same cluster given their similar surface form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008301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0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166" name="Google Shape;166;p20"/>
          <p:cNvSpPr txBox="1">
            <a:spLocks noGrp="1"/>
          </p:cNvSpPr>
          <p:nvPr>
            <p:ph type="title" idx="4294967295"/>
          </p:nvPr>
        </p:nvSpPr>
        <p:spPr>
          <a:xfrm>
            <a:off x="609600" y="132863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Application in RL</a:t>
            </a:r>
            <a:endParaRPr/>
          </a:p>
        </p:txBody>
      </p:sp>
      <p:sp>
        <p:nvSpPr>
          <p:cNvPr id="167" name="Google Shape;167;p20"/>
          <p:cNvSpPr txBox="1"/>
          <p:nvPr/>
        </p:nvSpPr>
        <p:spPr>
          <a:xfrm>
            <a:off x="1010100" y="1042000"/>
            <a:ext cx="5635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pred</a:t>
            </a:r>
            <a:r>
              <a:rPr lang="en-US" sz="2000" b="1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from state1 to state2 from the RL model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8" name="Google Shape;168;p20"/>
          <p:cNvCxnSpPr/>
          <p:nvPr/>
        </p:nvCxnSpPr>
        <p:spPr>
          <a:xfrm>
            <a:off x="1346800" y="1543500"/>
            <a:ext cx="0" cy="47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169" name="Google Shape;169;p20"/>
          <p:cNvSpPr txBox="1"/>
          <p:nvPr/>
        </p:nvSpPr>
        <p:spPr>
          <a:xfrm>
            <a:off x="1465525" y="1380450"/>
            <a:ext cx="5546700" cy="2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latin typeface="Calibri"/>
                <a:ea typeface="Calibri"/>
                <a:cs typeface="Calibri"/>
                <a:sym typeface="Calibri"/>
              </a:rPr>
              <a:t>calculate KL divergence as the reward to force the RL model to be closer to the real distribution</a:t>
            </a:r>
            <a:endParaRPr sz="2000" b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" name="Google Shape;17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9700" y="2824850"/>
            <a:ext cx="3432298" cy="3896602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0"/>
          <p:cNvSpPr txBox="1"/>
          <p:nvPr/>
        </p:nvSpPr>
        <p:spPr>
          <a:xfrm>
            <a:off x="1010100" y="1984750"/>
            <a:ext cx="5635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trans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 from state1 to state2 from D-VRNN,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which summarizes the transition pattern in the real data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2" name="Google Shape;17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8700" y="1962675"/>
            <a:ext cx="5241901" cy="38380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590866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185" name="Google Shape;18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325" y="960525"/>
            <a:ext cx="11110345" cy="5760927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2"/>
          <p:cNvSpPr txBox="1">
            <a:spLocks noGrp="1"/>
          </p:cNvSpPr>
          <p:nvPr>
            <p:ph type="title"/>
          </p:nvPr>
        </p:nvSpPr>
        <p:spPr>
          <a:xfrm>
            <a:off x="609600" y="132863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Dialogue Structure by DD-VRNN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96892793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roup"/>
          <p:cNvGrpSpPr/>
          <p:nvPr/>
        </p:nvGrpSpPr>
        <p:grpSpPr>
          <a:xfrm>
            <a:off x="3182844" y="1215665"/>
            <a:ext cx="6080472" cy="2734233"/>
            <a:chOff x="-146907" y="0"/>
            <a:chExt cx="8647783" cy="3888686"/>
          </a:xfrm>
        </p:grpSpPr>
        <p:sp>
          <p:nvSpPr>
            <p:cNvPr id="122" name="Dialog system"/>
            <p:cNvSpPr/>
            <p:nvPr/>
          </p:nvSpPr>
          <p:spPr>
            <a:xfrm>
              <a:off x="2066999" y="0"/>
              <a:ext cx="4190084" cy="2054518"/>
            </a:xfrm>
            <a:prstGeom prst="ellips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>
                <a:defRPr sz="2200" b="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r>
                <a:rPr lang="en-US" sz="1547" dirty="0"/>
                <a:t>   </a:t>
              </a:r>
              <a:r>
                <a:rPr sz="1547" dirty="0"/>
                <a:t>Dialog system</a:t>
              </a:r>
              <a:r>
                <a:rPr lang="en-US" sz="1547" dirty="0"/>
                <a:t> domains</a:t>
              </a:r>
              <a:endParaRPr sz="1547" dirty="0"/>
            </a:p>
          </p:txBody>
        </p:sp>
        <p:sp>
          <p:nvSpPr>
            <p:cNvPr id="123" name="Restaurant"/>
            <p:cNvSpPr/>
            <p:nvPr/>
          </p:nvSpPr>
          <p:spPr>
            <a:xfrm>
              <a:off x="-146907" y="2279953"/>
              <a:ext cx="2046261" cy="914735"/>
            </a:xfrm>
            <a:prstGeom prst="ellips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>
                <a:defRPr sz="2200" b="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r>
                <a:rPr sz="1547" dirty="0"/>
                <a:t>Restaurant</a:t>
              </a:r>
            </a:p>
          </p:txBody>
        </p:sp>
        <p:sp>
          <p:nvSpPr>
            <p:cNvPr id="124" name="Weather"/>
            <p:cNvSpPr/>
            <p:nvPr/>
          </p:nvSpPr>
          <p:spPr>
            <a:xfrm>
              <a:off x="1993324" y="2861198"/>
              <a:ext cx="1865554" cy="914735"/>
            </a:xfrm>
            <a:prstGeom prst="ellips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>
                <a:defRPr sz="2200" b="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r>
                <a:rPr sz="1547"/>
                <a:t>Weather</a:t>
              </a:r>
            </a:p>
          </p:txBody>
        </p:sp>
        <p:sp>
          <p:nvSpPr>
            <p:cNvPr id="125" name="Hotel"/>
            <p:cNvSpPr/>
            <p:nvPr/>
          </p:nvSpPr>
          <p:spPr>
            <a:xfrm>
              <a:off x="4314323" y="2973951"/>
              <a:ext cx="1865555" cy="914735"/>
            </a:xfrm>
            <a:prstGeom prst="ellips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>
                <a:defRPr sz="2200" b="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r>
                <a:rPr lang="en-US" sz="1547" dirty="0"/>
                <a:t>   </a:t>
              </a:r>
              <a:r>
                <a:rPr sz="1547" dirty="0"/>
                <a:t>Hotel</a:t>
              </a:r>
            </a:p>
          </p:txBody>
        </p:sp>
        <p:sp>
          <p:nvSpPr>
            <p:cNvPr id="126" name="…"/>
            <p:cNvSpPr/>
            <p:nvPr/>
          </p:nvSpPr>
          <p:spPr>
            <a:xfrm>
              <a:off x="6635322" y="2538087"/>
              <a:ext cx="1865554" cy="914735"/>
            </a:xfrm>
            <a:prstGeom prst="ellips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>
                <a:defRPr sz="2200" b="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r>
                <a:rPr lang="en-US" sz="1547" dirty="0"/>
                <a:t>     Movie</a:t>
              </a:r>
              <a:endParaRPr sz="1547" dirty="0"/>
            </a:p>
          </p:txBody>
        </p:sp>
        <p:sp>
          <p:nvSpPr>
            <p:cNvPr id="127" name="Line"/>
            <p:cNvSpPr/>
            <p:nvPr/>
          </p:nvSpPr>
          <p:spPr>
            <a:xfrm flipH="1">
              <a:off x="1711029" y="1712595"/>
              <a:ext cx="633817" cy="633817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  <p:sp>
          <p:nvSpPr>
            <p:cNvPr id="128" name="Line"/>
            <p:cNvSpPr/>
            <p:nvPr/>
          </p:nvSpPr>
          <p:spPr>
            <a:xfrm flipH="1">
              <a:off x="3076829" y="2145439"/>
              <a:ext cx="264069" cy="629666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  <p:sp>
          <p:nvSpPr>
            <p:cNvPr id="129" name="Line"/>
            <p:cNvSpPr/>
            <p:nvPr/>
          </p:nvSpPr>
          <p:spPr>
            <a:xfrm>
              <a:off x="4935312" y="2145439"/>
              <a:ext cx="106374" cy="741849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  <p:sp>
          <p:nvSpPr>
            <p:cNvPr id="130" name="Line"/>
            <p:cNvSpPr/>
            <p:nvPr/>
          </p:nvSpPr>
          <p:spPr>
            <a:xfrm>
              <a:off x="6031091" y="1711433"/>
              <a:ext cx="1014626" cy="85081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</p:grpSp>
      <p:grpSp>
        <p:nvGrpSpPr>
          <p:cNvPr id="141" name="Group"/>
          <p:cNvGrpSpPr/>
          <p:nvPr/>
        </p:nvGrpSpPr>
        <p:grpSpPr>
          <a:xfrm>
            <a:off x="2260227" y="3519132"/>
            <a:ext cx="3282143" cy="1949102"/>
            <a:chOff x="0" y="0"/>
            <a:chExt cx="4667935" cy="2772055"/>
          </a:xfrm>
        </p:grpSpPr>
        <p:grpSp>
          <p:nvGrpSpPr>
            <p:cNvPr id="136" name="Group"/>
            <p:cNvGrpSpPr/>
            <p:nvPr/>
          </p:nvGrpSpPr>
          <p:grpSpPr>
            <a:xfrm>
              <a:off x="0" y="0"/>
              <a:ext cx="4667935" cy="1701243"/>
              <a:chOff x="0" y="0"/>
              <a:chExt cx="4667934" cy="1701242"/>
            </a:xfrm>
          </p:grpSpPr>
          <p:sp>
            <p:nvSpPr>
              <p:cNvPr id="132" name="Abundant training data"/>
              <p:cNvSpPr txBox="1"/>
              <p:nvPr/>
            </p:nvSpPr>
            <p:spPr>
              <a:xfrm>
                <a:off x="0" y="767200"/>
                <a:ext cx="2603373" cy="37963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5719" tIns="35719" rIns="35719" bIns="35719" numCol="1" anchor="ctr">
                <a:spAutoFit/>
              </a:bodyPr>
              <a:lstStyle>
                <a:lvl1pPr>
                  <a:defRPr b="0"/>
                </a:lvl1pPr>
              </a:lstStyle>
              <a:p>
                <a:r>
                  <a:rPr sz="1266" dirty="0"/>
                  <a:t>Abundant training data</a:t>
                </a:r>
              </a:p>
            </p:txBody>
          </p:sp>
          <p:sp>
            <p:nvSpPr>
              <p:cNvPr id="133" name="Line"/>
              <p:cNvSpPr/>
              <p:nvPr/>
            </p:nvSpPr>
            <p:spPr>
              <a:xfrm flipH="1">
                <a:off x="1161567" y="0"/>
                <a:ext cx="927226" cy="618973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547"/>
              </a:p>
            </p:txBody>
          </p:sp>
          <p:sp>
            <p:nvSpPr>
              <p:cNvPr id="134" name="Abundant training data"/>
              <p:cNvSpPr txBox="1"/>
              <p:nvPr/>
            </p:nvSpPr>
            <p:spPr>
              <a:xfrm>
                <a:off x="2064556" y="1321604"/>
                <a:ext cx="2603378" cy="37963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5719" tIns="35719" rIns="35719" bIns="35719" numCol="1" anchor="ctr">
                <a:spAutoFit/>
              </a:bodyPr>
              <a:lstStyle>
                <a:lvl1pPr>
                  <a:defRPr b="0"/>
                </a:lvl1pPr>
              </a:lstStyle>
              <a:p>
                <a:r>
                  <a:rPr sz="1266" dirty="0"/>
                  <a:t>Abundant training data</a:t>
                </a:r>
              </a:p>
            </p:txBody>
          </p:sp>
          <p:sp>
            <p:nvSpPr>
              <p:cNvPr id="135" name="Line"/>
              <p:cNvSpPr/>
              <p:nvPr/>
            </p:nvSpPr>
            <p:spPr>
              <a:xfrm flipH="1">
                <a:off x="3374273" y="563416"/>
                <a:ext cx="732680" cy="699615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547"/>
              </a:p>
            </p:txBody>
          </p:sp>
        </p:grpSp>
        <p:sp>
          <p:nvSpPr>
            <p:cNvPr id="137" name="Line"/>
            <p:cNvSpPr/>
            <p:nvPr/>
          </p:nvSpPr>
          <p:spPr>
            <a:xfrm>
              <a:off x="933735" y="1414953"/>
              <a:ext cx="1" cy="46106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  <p:sp>
          <p:nvSpPr>
            <p:cNvPr id="138" name="Good model"/>
            <p:cNvSpPr txBox="1"/>
            <p:nvPr/>
          </p:nvSpPr>
          <p:spPr>
            <a:xfrm>
              <a:off x="89803" y="2025468"/>
              <a:ext cx="1256184" cy="3796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35719" tIns="35719" rIns="35719" bIns="35719" numCol="1" anchor="ctr">
              <a:spAutoFit/>
            </a:bodyPr>
            <a:lstStyle>
              <a:lvl1pPr>
                <a:defRPr b="0"/>
              </a:lvl1pPr>
            </a:lstStyle>
            <a:p>
              <a:r>
                <a:rPr sz="1266" dirty="0"/>
                <a:t>Good model</a:t>
              </a:r>
            </a:p>
          </p:txBody>
        </p:sp>
        <p:sp>
          <p:nvSpPr>
            <p:cNvPr id="139" name="Good model"/>
            <p:cNvSpPr txBox="1"/>
            <p:nvPr/>
          </p:nvSpPr>
          <p:spPr>
            <a:xfrm>
              <a:off x="2699067" y="2392417"/>
              <a:ext cx="1256184" cy="3796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35719" tIns="35719" rIns="35719" bIns="35719" numCol="1" anchor="ctr">
              <a:spAutoFit/>
            </a:bodyPr>
            <a:lstStyle>
              <a:lvl1pPr>
                <a:defRPr b="0"/>
              </a:lvl1pPr>
            </a:lstStyle>
            <a:p>
              <a:r>
                <a:rPr sz="1266" dirty="0"/>
                <a:t>Good model</a:t>
              </a:r>
            </a:p>
          </p:txBody>
        </p:sp>
        <p:sp>
          <p:nvSpPr>
            <p:cNvPr id="140" name="Line"/>
            <p:cNvSpPr/>
            <p:nvPr/>
          </p:nvSpPr>
          <p:spPr>
            <a:xfrm>
              <a:off x="3303343" y="1931359"/>
              <a:ext cx="1" cy="46106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</p:grpSp>
      <p:grpSp>
        <p:nvGrpSpPr>
          <p:cNvPr id="147" name="Group"/>
          <p:cNvGrpSpPr/>
          <p:nvPr/>
        </p:nvGrpSpPr>
        <p:grpSpPr>
          <a:xfrm>
            <a:off x="7032370" y="3915284"/>
            <a:ext cx="3289142" cy="1552951"/>
            <a:chOff x="1161568" y="0"/>
            <a:chExt cx="4677884" cy="2208640"/>
          </a:xfrm>
        </p:grpSpPr>
        <p:grpSp>
          <p:nvGrpSpPr>
            <p:cNvPr id="144" name="Group"/>
            <p:cNvGrpSpPr/>
            <p:nvPr/>
          </p:nvGrpSpPr>
          <p:grpSpPr>
            <a:xfrm>
              <a:off x="1161568" y="0"/>
              <a:ext cx="4677884" cy="1117388"/>
              <a:chOff x="1161567" y="0"/>
              <a:chExt cx="4677882" cy="1117387"/>
            </a:xfrm>
          </p:grpSpPr>
          <p:sp>
            <p:nvSpPr>
              <p:cNvPr id="142" name="No enough training data"/>
              <p:cNvSpPr txBox="1"/>
              <p:nvPr/>
            </p:nvSpPr>
            <p:spPr>
              <a:xfrm>
                <a:off x="3236066" y="737748"/>
                <a:ext cx="2603383" cy="37963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5719" tIns="35719" rIns="35719" bIns="35719" numCol="1" anchor="ctr">
                <a:spAutoFit/>
              </a:bodyPr>
              <a:lstStyle>
                <a:lvl1pPr>
                  <a:defRPr b="0"/>
                </a:lvl1pPr>
              </a:lstStyle>
              <a:p>
                <a:r>
                  <a:rPr sz="1266" dirty="0">
                    <a:solidFill>
                      <a:srgbClr val="FF0000"/>
                    </a:solidFill>
                  </a:rPr>
                  <a:t>No enough training data</a:t>
                </a:r>
              </a:p>
            </p:txBody>
          </p:sp>
          <p:sp>
            <p:nvSpPr>
              <p:cNvPr id="143" name="Line"/>
              <p:cNvSpPr/>
              <p:nvPr/>
            </p:nvSpPr>
            <p:spPr>
              <a:xfrm>
                <a:off x="1161567" y="0"/>
                <a:ext cx="732658" cy="699614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547"/>
              </a:p>
            </p:txBody>
          </p:sp>
        </p:grpSp>
        <p:sp>
          <p:nvSpPr>
            <p:cNvPr id="145" name="Bad model"/>
            <p:cNvSpPr txBox="1"/>
            <p:nvPr/>
          </p:nvSpPr>
          <p:spPr>
            <a:xfrm>
              <a:off x="3798565" y="1829002"/>
              <a:ext cx="1105715" cy="3796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35719" tIns="35719" rIns="35719" bIns="35719" numCol="1" anchor="ctr">
              <a:spAutoFit/>
            </a:bodyPr>
            <a:lstStyle>
              <a:lvl1pPr>
                <a:defRPr b="0"/>
              </a:lvl1pPr>
            </a:lstStyle>
            <a:p>
              <a:r>
                <a:rPr sz="1266" dirty="0">
                  <a:solidFill>
                    <a:srgbClr val="FF0000"/>
                  </a:solidFill>
                </a:rPr>
                <a:t>Bad model</a:t>
              </a:r>
            </a:p>
          </p:txBody>
        </p:sp>
        <p:sp>
          <p:nvSpPr>
            <p:cNvPr id="146" name="Line"/>
            <p:cNvSpPr/>
            <p:nvPr/>
          </p:nvSpPr>
          <p:spPr>
            <a:xfrm>
              <a:off x="4351423" y="1190812"/>
              <a:ext cx="1" cy="46106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</p:grpSp>
      <p:sp>
        <p:nvSpPr>
          <p:cNvPr id="149" name="Utilize?"/>
          <p:cNvSpPr txBox="1"/>
          <p:nvPr/>
        </p:nvSpPr>
        <p:spPr>
          <a:xfrm>
            <a:off x="5666416" y="5861199"/>
            <a:ext cx="557397" cy="26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r>
              <a:rPr sz="1266" dirty="0"/>
              <a:t>Utilize?</a:t>
            </a: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6E9F8D17-C1BD-B64D-8FA2-EC4BC665A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523365"/>
            <a:ext cx="11360800" cy="763600"/>
          </a:xfrm>
        </p:spPr>
        <p:txBody>
          <a:bodyPr>
            <a:normAutofit fontScale="90000"/>
          </a:bodyPr>
          <a:lstStyle/>
          <a:p>
            <a:r>
              <a:rPr lang="en-US" dirty="0"/>
              <a:t>Meta Learning for Dialog Domain Adaptation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95E5ACC-A459-7547-8DF2-9074E12A0D00}"/>
              </a:ext>
            </a:extLst>
          </p:cNvPr>
          <p:cNvSpPr/>
          <p:nvPr/>
        </p:nvSpPr>
        <p:spPr>
          <a:xfrm>
            <a:off x="5788779" y="3873904"/>
            <a:ext cx="34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3" name="Abundant training data">
            <a:extLst>
              <a:ext uri="{FF2B5EF4-FFF2-40B4-BE49-F238E27FC236}">
                <a16:creationId xmlns:a16="http://schemas.microsoft.com/office/drawing/2014/main" id="{6ED12DF9-B5AA-D64D-BE1C-B80F53EC57D0}"/>
              </a:ext>
            </a:extLst>
          </p:cNvPr>
          <p:cNvSpPr txBox="1"/>
          <p:nvPr/>
        </p:nvSpPr>
        <p:spPr>
          <a:xfrm>
            <a:off x="6479526" y="4409179"/>
            <a:ext cx="1830501" cy="2669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 numCol="1" anchor="ctr">
            <a:spAutoFit/>
          </a:bodyPr>
          <a:lstStyle>
            <a:lvl1pPr>
              <a:defRPr b="0"/>
            </a:lvl1pPr>
          </a:lstStyle>
          <a:p>
            <a:r>
              <a:rPr sz="1266" dirty="0"/>
              <a:t>Abundant training data</a:t>
            </a:r>
          </a:p>
        </p:txBody>
      </p:sp>
      <p:sp>
        <p:nvSpPr>
          <p:cNvPr id="34" name="Good model">
            <a:extLst>
              <a:ext uri="{FF2B5EF4-FFF2-40B4-BE49-F238E27FC236}">
                <a16:creationId xmlns:a16="http://schemas.microsoft.com/office/drawing/2014/main" id="{CBC9FB6A-DBF7-0749-8449-08A2D01FCA13}"/>
              </a:ext>
            </a:extLst>
          </p:cNvPr>
          <p:cNvSpPr txBox="1"/>
          <p:nvPr/>
        </p:nvSpPr>
        <p:spPr>
          <a:xfrm>
            <a:off x="6900676" y="5190557"/>
            <a:ext cx="883255" cy="2669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5719" tIns="35719" rIns="35719" bIns="35719" numCol="1" anchor="ctr">
            <a:spAutoFit/>
          </a:bodyPr>
          <a:lstStyle>
            <a:lvl1pPr>
              <a:defRPr b="0"/>
            </a:lvl1pPr>
          </a:lstStyle>
          <a:p>
            <a:r>
              <a:rPr sz="1266" dirty="0"/>
              <a:t>Good model</a:t>
            </a:r>
          </a:p>
        </p:txBody>
      </p:sp>
      <p:sp>
        <p:nvSpPr>
          <p:cNvPr id="36" name="Line">
            <a:extLst>
              <a:ext uri="{FF2B5EF4-FFF2-40B4-BE49-F238E27FC236}">
                <a16:creationId xmlns:a16="http://schemas.microsoft.com/office/drawing/2014/main" id="{98939C85-73B6-B840-81F1-F6141DC70250}"/>
              </a:ext>
            </a:extLst>
          </p:cNvPr>
          <p:cNvSpPr/>
          <p:nvPr/>
        </p:nvSpPr>
        <p:spPr>
          <a:xfrm>
            <a:off x="7415827" y="4799042"/>
            <a:ext cx="1" cy="438742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 w="med" len="med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547"/>
          </a:p>
        </p:txBody>
      </p:sp>
      <p:sp>
        <p:nvSpPr>
          <p:cNvPr id="37" name="Line">
            <a:extLst>
              <a:ext uri="{FF2B5EF4-FFF2-40B4-BE49-F238E27FC236}">
                <a16:creationId xmlns:a16="http://schemas.microsoft.com/office/drawing/2014/main" id="{F88800BA-5A6B-C840-8648-2D17F5540056}"/>
              </a:ext>
            </a:extLst>
          </p:cNvPr>
          <p:cNvSpPr/>
          <p:nvPr/>
        </p:nvSpPr>
        <p:spPr>
          <a:xfrm>
            <a:off x="8785179" y="3757990"/>
            <a:ext cx="478135" cy="564013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 w="med" len="med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547"/>
          </a:p>
        </p:txBody>
      </p:sp>
      <p:sp>
        <p:nvSpPr>
          <p:cNvPr id="3" name="Curved Up Arrow 2">
            <a:extLst>
              <a:ext uri="{FF2B5EF4-FFF2-40B4-BE49-F238E27FC236}">
                <a16:creationId xmlns:a16="http://schemas.microsoft.com/office/drawing/2014/main" id="{49B6FDDF-EA26-4B4F-AB63-67554BD5AB15}"/>
              </a:ext>
            </a:extLst>
          </p:cNvPr>
          <p:cNvSpPr/>
          <p:nvPr/>
        </p:nvSpPr>
        <p:spPr>
          <a:xfrm>
            <a:off x="4090725" y="5747657"/>
            <a:ext cx="4795786" cy="653143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3747B1-F6E0-2D48-803D-8DAEE0800D75}"/>
              </a:ext>
            </a:extLst>
          </p:cNvPr>
          <p:cNvSpPr txBox="1"/>
          <p:nvPr/>
        </p:nvSpPr>
        <p:spPr>
          <a:xfrm>
            <a:off x="10058400" y="798286"/>
            <a:ext cx="1451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ACL 2019</a:t>
            </a:r>
          </a:p>
        </p:txBody>
      </p:sp>
    </p:spTree>
    <p:extLst>
      <p:ext uri="{BB962C8B-B14F-4D97-AF65-F5344CB8AC3E}">
        <p14:creationId xmlns:p14="http://schemas.microsoft.com/office/powerpoint/2010/main" val="9535555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Model-Agnostic Meta-Learning(MAML)"/>
          <p:cNvSpPr txBox="1"/>
          <p:nvPr/>
        </p:nvSpPr>
        <p:spPr>
          <a:xfrm>
            <a:off x="1957617" y="877619"/>
            <a:ext cx="5301837" cy="441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marL="333375" indent="-333375">
              <a:buSzPct val="145000"/>
              <a:buChar char="•"/>
            </a:lvl1pPr>
          </a:lstStyle>
          <a:p>
            <a:r>
              <a:rPr sz="2400" dirty="0"/>
              <a:t>Model-Agnostic Meta-Learning(MAML)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2" name="Equation"/>
              <p:cNvSpPr txBox="1"/>
              <p:nvPr/>
            </p:nvSpPr>
            <p:spPr>
              <a:xfrm>
                <a:off x="2593265" y="2651731"/>
                <a:ext cx="259302" cy="378693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642915" latinLnBrk="1">
                  <a:defRPr sz="1800" b="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2461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sz="2461"/>
              </a:p>
            </p:txBody>
          </p:sp>
        </mc:Choice>
        <mc:Fallback xmlns="">
          <p:sp>
            <p:nvSpPr>
              <p:cNvPr id="172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3265" y="2651731"/>
                <a:ext cx="259302" cy="378693"/>
              </a:xfrm>
              <a:prstGeom prst="rect">
                <a:avLst/>
              </a:prstGeom>
              <a:blipFill>
                <a:blip r:embed="rId2"/>
                <a:stretch>
                  <a:fillRect l="-28571" r="-19048" b="-3226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3" name="Equation"/>
              <p:cNvSpPr txBox="1"/>
              <p:nvPr/>
            </p:nvSpPr>
            <p:spPr>
              <a:xfrm>
                <a:off x="5577935" y="1747719"/>
                <a:ext cx="2249334" cy="329193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642915" latinLnBrk="1">
                  <a:defRPr sz="1800" b="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sz="1969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sz="1969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sz="1969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sz="1969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sz="1969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sz="1969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sz="1969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sz="1969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sSub>
                        <m:sSubPr>
                          <m:ctrlPr>
                            <a:rPr sz="1969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1969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𝛻</m:t>
                          </m:r>
                        </m:e>
                        <m:sub>
                          <m:r>
                            <a:rPr sz="1969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sSub>
                        <m:sSubPr>
                          <m:ctrlPr>
                            <a:rPr sz="1969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1969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ℒ</m:t>
                          </m:r>
                        </m:e>
                        <m:sub>
                          <m:sSub>
                            <m:sSubPr>
                              <m:ctrlPr>
                                <a:rPr sz="1969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sz="1969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sz="1969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sz="1969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sz="1969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sz="1969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sz="1969"/>
              </a:p>
            </p:txBody>
          </p:sp>
        </mc:Choice>
        <mc:Fallback xmlns="">
          <p:sp>
            <p:nvSpPr>
              <p:cNvPr id="173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77935" y="1747719"/>
                <a:ext cx="2249334" cy="329193"/>
              </a:xfrm>
              <a:prstGeom prst="rect">
                <a:avLst/>
              </a:prstGeom>
              <a:blipFill>
                <a:blip r:embed="rId3"/>
                <a:stretch>
                  <a:fillRect l="-1685" r="-3371" b="-18519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4" name="Equation"/>
              <p:cNvSpPr txBox="1"/>
              <p:nvPr/>
            </p:nvSpPr>
            <p:spPr>
              <a:xfrm>
                <a:off x="3823632" y="1641003"/>
                <a:ext cx="1086067" cy="277448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642915" latinLnBrk="1">
                  <a:defRPr sz="1800" b="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1547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Sup>
                        <m:sSubSupPr>
                          <m:ctrlPr>
                            <a:rPr sz="154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sz="154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sz="154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sz="154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  <m:r>
                        <a:rPr sz="1547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Sup>
                        <m:sSubSupPr>
                          <m:ctrlPr>
                            <a:rPr sz="154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sz="154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sz="154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sz="154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  <m:r>
                        <a:rPr sz="1547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sz="1547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𝑖𝑛</m:t>
                      </m:r>
                      <m:sSub>
                        <m:sSubPr>
                          <m:ctrlPr>
                            <a:rPr sz="154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154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sz="154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sz="1547"/>
              </a:p>
            </p:txBody>
          </p:sp>
        </mc:Choice>
        <mc:Fallback xmlns="">
          <p:sp>
            <p:nvSpPr>
              <p:cNvPr id="174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23632" y="1641003"/>
                <a:ext cx="1086067" cy="277448"/>
              </a:xfrm>
              <a:prstGeom prst="rect">
                <a:avLst/>
              </a:prstGeom>
              <a:blipFill>
                <a:blip r:embed="rId4"/>
                <a:stretch>
                  <a:fillRect l="-4598" b="-21739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5" name="Line"/>
          <p:cNvSpPr/>
          <p:nvPr/>
        </p:nvSpPr>
        <p:spPr>
          <a:xfrm flipV="1">
            <a:off x="2988404" y="1839078"/>
            <a:ext cx="2342004" cy="739173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547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6" name="Equation"/>
              <p:cNvSpPr txBox="1"/>
              <p:nvPr/>
            </p:nvSpPr>
            <p:spPr>
              <a:xfrm>
                <a:off x="8847732" y="1767251"/>
                <a:ext cx="768544" cy="28161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642915" latinLnBrk="1">
                  <a:defRPr sz="1800" b="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68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168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ℒ</m:t>
                          </m:r>
                        </m:e>
                        <m:sub>
                          <m:sSub>
                            <m:sSubPr>
                              <m:ctrlPr>
                                <a:rPr sz="1687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sz="1687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sz="1687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sz="1687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Sup>
                        <m:sSubSupPr>
                          <m:ctrlPr>
                            <a:rPr sz="168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sz="168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sz="168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sz="168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sz="1687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sz="1687"/>
              </a:p>
            </p:txBody>
          </p:sp>
        </mc:Choice>
        <mc:Fallback xmlns="">
          <p:sp>
            <p:nvSpPr>
              <p:cNvPr id="176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7732" y="1767251"/>
                <a:ext cx="768544" cy="281616"/>
              </a:xfrm>
              <a:prstGeom prst="rect">
                <a:avLst/>
              </a:prstGeom>
              <a:blipFill>
                <a:blip r:embed="rId5"/>
                <a:stretch>
                  <a:fillRect l="-4918" r="-9836" b="-26087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7" name="Line"/>
          <p:cNvSpPr/>
          <p:nvPr/>
        </p:nvSpPr>
        <p:spPr>
          <a:xfrm>
            <a:off x="7842125" y="1884448"/>
            <a:ext cx="80316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547"/>
          </a:p>
        </p:txBody>
      </p:sp>
      <p:grpSp>
        <p:nvGrpSpPr>
          <p:cNvPr id="180" name="Group"/>
          <p:cNvGrpSpPr/>
          <p:nvPr/>
        </p:nvGrpSpPr>
        <p:grpSpPr>
          <a:xfrm>
            <a:off x="8656447" y="4009106"/>
            <a:ext cx="891334" cy="981014"/>
            <a:chOff x="0" y="0"/>
            <a:chExt cx="1267673" cy="1395217"/>
          </a:xfrm>
        </p:grpSpPr>
        <p:sp>
          <p:nvSpPr>
            <p:cNvPr id="178" name="Line"/>
            <p:cNvSpPr/>
            <p:nvPr/>
          </p:nvSpPr>
          <p:spPr>
            <a:xfrm flipH="1">
              <a:off x="739974" y="0"/>
              <a:ext cx="1" cy="624556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9" name="Equation"/>
                <p:cNvSpPr txBox="1"/>
                <p:nvPr/>
              </p:nvSpPr>
              <p:spPr>
                <a:xfrm>
                  <a:off x="0" y="990411"/>
                  <a:ext cx="1267673" cy="404806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defTabSz="642915" latinLnBrk="1">
                    <a:defRPr sz="1800" b="0"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sz="168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∑</m:t>
                        </m:r>
                        <m:sSub>
                          <m:sSubPr>
                            <m:ctrlP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ℒ</m:t>
                            </m:r>
                          </m:e>
                          <m:sub>
                            <m:sSub>
                              <m:sSubPr>
                                <m:ctrlPr>
                                  <a:rPr sz="1687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687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sz="1687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</m:sSub>
                        <m:r>
                          <a:rPr sz="168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Sup>
                          <m:sSubSupPr>
                            <m:ctrlP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r>
                          <a:rPr sz="168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sz="1687"/>
                </a:p>
              </p:txBody>
            </p:sp>
          </mc:Choice>
          <mc:Fallback xmlns="">
            <p:sp>
              <p:nvSpPr>
                <p:cNvPr id="179" name="Equation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0" y="990411"/>
                  <a:ext cx="1267673" cy="404806"/>
                </a:xfrm>
                <a:prstGeom prst="rect">
                  <a:avLst/>
                </a:prstGeom>
                <a:blipFill>
                  <a:blip r:embed="rId6"/>
                  <a:stretch>
                    <a:fillRect l="-8451" r="-7042" b="-21739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84" name="Group"/>
          <p:cNvGrpSpPr/>
          <p:nvPr/>
        </p:nvGrpSpPr>
        <p:grpSpPr>
          <a:xfrm>
            <a:off x="2618377" y="3195735"/>
            <a:ext cx="5948778" cy="3060765"/>
            <a:chOff x="-1" y="0"/>
            <a:chExt cx="8460483" cy="435308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1" name="Equation"/>
                <p:cNvSpPr txBox="1"/>
                <p:nvPr/>
              </p:nvSpPr>
              <p:spPr>
                <a:xfrm>
                  <a:off x="3275976" y="3600652"/>
                  <a:ext cx="3962976" cy="752435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defTabSz="642915" latinLnBrk="1">
                    <a:defRPr sz="1800" b="0"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limUpp>
                          <m:limUppPr>
                            <m:ctrlPr>
                              <a:rPr sz="210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limUppPr>
                          <m:e>
                            <m:r>
                              <a:rPr sz="210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lim>
                            <m:r>
                              <a:rPr sz="210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̂</m:t>
                            </m:r>
                          </m:lim>
                        </m:limUpp>
                        <m:r>
                          <a:rPr sz="2109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sz="2109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sz="2109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sz="2109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  <m:sSub>
                          <m:sSubPr>
                            <m:ctrlPr>
                              <a:rPr sz="210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210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𝛻</m:t>
                            </m:r>
                          </m:e>
                          <m:sub>
                            <m:r>
                              <a:rPr sz="210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  <m:r>
                          <a:rPr sz="2109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(∑</m:t>
                        </m:r>
                        <m:sSub>
                          <m:sSubPr>
                            <m:ctrlPr>
                              <a:rPr sz="210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210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ℒ</m:t>
                            </m:r>
                          </m:e>
                          <m:sub>
                            <m:sSub>
                              <m:sSubPr>
                                <m:ctrlPr>
                                  <a:rPr sz="2109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2109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sz="2109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</m:sSub>
                        <m:r>
                          <a:rPr sz="2109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Sup>
                          <m:sSubSupPr>
                            <m:ctrlPr>
                              <a:rPr sz="210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sz="210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sz="210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sz="210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r>
                          <a:rPr sz="2109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))</m:t>
                        </m:r>
                      </m:oMath>
                    </m:oMathPara>
                  </a14:m>
                  <a:endParaRPr sz="2109"/>
                </a:p>
              </p:txBody>
            </p:sp>
          </mc:Choice>
          <mc:Fallback xmlns="">
            <p:sp>
              <p:nvSpPr>
                <p:cNvPr id="181" name="Equation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75976" y="3600652"/>
                  <a:ext cx="3962976" cy="752435"/>
                </a:xfrm>
                <a:prstGeom prst="rect">
                  <a:avLst/>
                </a:prstGeom>
                <a:blipFill>
                  <a:blip r:embed="rId7"/>
                  <a:stretch>
                    <a:fillRect l="-1818" r="-2727" b="-16279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82" name="Line"/>
            <p:cNvSpPr/>
            <p:nvPr/>
          </p:nvSpPr>
          <p:spPr>
            <a:xfrm flipH="1">
              <a:off x="7532978" y="2879322"/>
              <a:ext cx="927504" cy="634702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  <p:sp>
          <p:nvSpPr>
            <p:cNvPr id="203" name="Connection Line"/>
            <p:cNvSpPr/>
            <p:nvPr/>
          </p:nvSpPr>
          <p:spPr>
            <a:xfrm>
              <a:off x="-1" y="0"/>
              <a:ext cx="2910365" cy="38822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46" h="21600" extrusionOk="0">
                  <a:moveTo>
                    <a:pt x="20446" y="21600"/>
                  </a:moveTo>
                  <a:cubicBezTo>
                    <a:pt x="5608" y="20663"/>
                    <a:pt x="-1154" y="13463"/>
                    <a:pt x="161" y="0"/>
                  </a:cubicBezTo>
                </a:path>
              </a:pathLst>
            </a:cu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 sz="1266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85" name="Equation"/>
              <p:cNvSpPr txBox="1"/>
              <p:nvPr/>
            </p:nvSpPr>
            <p:spPr>
              <a:xfrm>
                <a:off x="7887206" y="1517982"/>
                <a:ext cx="761234" cy="302455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642915" latinLnBrk="1">
                  <a:defRPr sz="1800" b="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1687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Sup>
                        <m:sSubSupPr>
                          <m:ctrlPr>
                            <a:rPr sz="168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sz="168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sz="168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sz="168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  <m:r>
                        <a:rPr sz="1687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Sup>
                        <m:sSubSupPr>
                          <m:ctrlPr>
                            <a:rPr sz="168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sz="168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sz="168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sz="1687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  <m:r>
                        <a:rPr sz="1687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sz="1687"/>
              </a:p>
            </p:txBody>
          </p:sp>
        </mc:Choice>
        <mc:Fallback xmlns="">
          <p:sp>
            <p:nvSpPr>
              <p:cNvPr id="185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7206" y="1517982"/>
                <a:ext cx="761234" cy="302455"/>
              </a:xfrm>
              <a:prstGeom prst="rect">
                <a:avLst/>
              </a:prstGeom>
              <a:blipFill>
                <a:blip r:embed="rId8"/>
                <a:stretch>
                  <a:fillRect l="-9836" t="-4348" r="-8197" b="-21739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0" name="Group"/>
          <p:cNvGrpSpPr/>
          <p:nvPr/>
        </p:nvGrpSpPr>
        <p:grpSpPr>
          <a:xfrm>
            <a:off x="2984756" y="2258887"/>
            <a:ext cx="6636522" cy="1569653"/>
            <a:chOff x="0" y="0"/>
            <a:chExt cx="9438608" cy="223239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6" name="Equation"/>
                <p:cNvSpPr txBox="1"/>
                <p:nvPr/>
              </p:nvSpPr>
              <p:spPr>
                <a:xfrm>
                  <a:off x="3687002" y="517603"/>
                  <a:ext cx="3207351" cy="468185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defTabSz="642915" latinLnBrk="1">
                    <a:defRPr sz="1800" b="0"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sz="196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sz="196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sz="196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sz="196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r>
                          <a:rPr sz="1969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sz="1969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sz="1969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sz="1969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  <m:sSub>
                          <m:sSubPr>
                            <m:ctrlPr>
                              <a:rPr sz="196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96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𝛻</m:t>
                            </m:r>
                          </m:e>
                          <m:sub>
                            <m:r>
                              <a:rPr sz="196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  <m:sSub>
                          <m:sSubPr>
                            <m:ctrlPr>
                              <a:rPr sz="196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96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ℒ</m:t>
                            </m:r>
                          </m:e>
                          <m:sub>
                            <m:sSub>
                              <m:sSubPr>
                                <m:ctrlPr>
                                  <a:rPr sz="1969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69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sz="1969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sub>
                        </m:sSub>
                        <m:r>
                          <a:rPr sz="1969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sz="1969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sz="1969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sz="1969"/>
                </a:p>
              </p:txBody>
            </p:sp>
          </mc:Choice>
          <mc:Fallback xmlns="">
            <p:sp>
              <p:nvSpPr>
                <p:cNvPr id="186" name="Equation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87002" y="517603"/>
                  <a:ext cx="3207351" cy="468185"/>
                </a:xfrm>
                <a:prstGeom prst="rect">
                  <a:avLst/>
                </a:prstGeom>
                <a:blipFill>
                  <a:blip r:embed="rId9"/>
                  <a:stretch>
                    <a:fillRect l="-1676" r="-3352" b="-23077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7" name="Equation"/>
                <p:cNvSpPr txBox="1"/>
                <p:nvPr/>
              </p:nvSpPr>
              <p:spPr>
                <a:xfrm>
                  <a:off x="3691821" y="1762202"/>
                  <a:ext cx="3207351" cy="47019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defTabSz="642915" latinLnBrk="1">
                    <a:defRPr sz="1800" b="0"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sz="196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sz="196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sz="196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  <m:sup>
                            <m:r>
                              <a:rPr sz="196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r>
                          <a:rPr sz="1969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sz="1969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sz="1969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sz="1969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  <m:sSub>
                          <m:sSubPr>
                            <m:ctrlPr>
                              <a:rPr sz="196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96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𝛻</m:t>
                            </m:r>
                          </m:e>
                          <m:sub>
                            <m:r>
                              <a:rPr sz="196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  <m:sSub>
                          <m:sSubPr>
                            <m:ctrlPr>
                              <a:rPr sz="196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969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ℒ</m:t>
                            </m:r>
                          </m:e>
                          <m:sub>
                            <m:sSub>
                              <m:sSubPr>
                                <m:ctrlPr>
                                  <a:rPr sz="1969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69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sz="1969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</m:sSub>
                          </m:sub>
                        </m:sSub>
                        <m:r>
                          <a:rPr sz="1969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sz="1969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sz="1969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sz="1969"/>
                </a:p>
              </p:txBody>
            </p:sp>
          </mc:Choice>
          <mc:Fallback xmlns="">
            <p:sp>
              <p:nvSpPr>
                <p:cNvPr id="187" name="Equation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1821" y="1762202"/>
                  <a:ext cx="3207351" cy="470190"/>
                </a:xfrm>
                <a:prstGeom prst="rect">
                  <a:avLst/>
                </a:prstGeom>
                <a:blipFill>
                  <a:blip r:embed="rId10"/>
                  <a:stretch>
                    <a:fillRect l="-1676" r="-3352" b="-22222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8" name="Equation"/>
                <p:cNvSpPr txBox="1"/>
                <p:nvPr/>
              </p:nvSpPr>
              <p:spPr>
                <a:xfrm>
                  <a:off x="1185133" y="115760"/>
                  <a:ext cx="1563140" cy="39523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defTabSz="642915" latinLnBrk="1">
                    <a:defRPr sz="1800" b="0"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sz="154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Sup>
                          <m:sSubSupPr>
                            <m:ctrlPr>
                              <a:rPr sz="154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sz="154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sz="154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sz="154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sz="154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sz="154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sz="154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sz="154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sz="154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sz="154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a:rPr sz="154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𝑖𝑛</m:t>
                        </m:r>
                        <m:sSub>
                          <m:sSubPr>
                            <m:ctrlPr>
                              <a:rPr sz="154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54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sz="154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sz="1547"/>
                </a:p>
              </p:txBody>
            </p:sp>
          </mc:Choice>
          <mc:Fallback xmlns="">
            <p:sp>
              <p:nvSpPr>
                <p:cNvPr id="188" name="Equation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85133" y="115760"/>
                  <a:ext cx="1563140" cy="395231"/>
                </a:xfrm>
                <a:prstGeom prst="rect">
                  <a:avLst/>
                </a:prstGeom>
                <a:blipFill>
                  <a:blip r:embed="rId11"/>
                  <a:stretch>
                    <a:fillRect l="-5747" r="-1149" b="-21739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9" name="Equation"/>
                <p:cNvSpPr txBox="1"/>
                <p:nvPr/>
              </p:nvSpPr>
              <p:spPr>
                <a:xfrm>
                  <a:off x="951768" y="1775999"/>
                  <a:ext cx="1563140" cy="39696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defTabSz="642915" latinLnBrk="1">
                    <a:defRPr sz="1800" b="0"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sz="154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Sup>
                          <m:sSubSupPr>
                            <m:ctrlPr>
                              <a:rPr sz="154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sz="154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sz="154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sz="154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bSup>
                        <m:r>
                          <a:rPr sz="154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sz="154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sz="154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sz="154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sz="154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bSup>
                        <m:r>
                          <a:rPr sz="154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a:rPr sz="154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𝑖𝑛</m:t>
                        </m:r>
                        <m:sSub>
                          <m:sSubPr>
                            <m:ctrlPr>
                              <a:rPr sz="154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54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sz="154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sz="1547"/>
                </a:p>
              </p:txBody>
            </p:sp>
          </mc:Choice>
          <mc:Fallback xmlns="">
            <p:sp>
              <p:nvSpPr>
                <p:cNvPr id="189" name="Equation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51768" y="1775999"/>
                  <a:ext cx="1563140" cy="396963"/>
                </a:xfrm>
                <a:prstGeom prst="rect">
                  <a:avLst/>
                </a:prstGeom>
                <a:blipFill>
                  <a:blip r:embed="rId12"/>
                  <a:stretch>
                    <a:fillRect l="-6977" r="-1163" b="-22727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90" name="Line"/>
            <p:cNvSpPr/>
            <p:nvPr/>
          </p:nvSpPr>
          <p:spPr>
            <a:xfrm>
              <a:off x="0" y="969978"/>
              <a:ext cx="3341039" cy="943072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  <p:sp>
          <p:nvSpPr>
            <p:cNvPr id="191" name="Line"/>
            <p:cNvSpPr/>
            <p:nvPr/>
          </p:nvSpPr>
          <p:spPr>
            <a:xfrm>
              <a:off x="32743" y="712063"/>
              <a:ext cx="3273898" cy="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2" name="Equation"/>
                <p:cNvSpPr txBox="1"/>
                <p:nvPr/>
              </p:nvSpPr>
              <p:spPr>
                <a:xfrm>
                  <a:off x="8338455" y="545383"/>
                  <a:ext cx="1100153" cy="40052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defTabSz="642915" latinLnBrk="1">
                    <a:defRPr sz="1800" b="0"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ℒ</m:t>
                            </m:r>
                          </m:e>
                          <m:sub>
                            <m:sSub>
                              <m:sSubPr>
                                <m:ctrlPr>
                                  <a:rPr sz="1687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687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sz="1687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sub>
                        </m:sSub>
                        <m:r>
                          <a:rPr sz="168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Sup>
                          <m:sSubSupPr>
                            <m:ctrlP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r>
                          <a:rPr sz="168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sz="1687"/>
                </a:p>
              </p:txBody>
            </p:sp>
          </mc:Choice>
          <mc:Fallback xmlns="">
            <p:sp>
              <p:nvSpPr>
                <p:cNvPr id="192" name="Equation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38455" y="545383"/>
                  <a:ext cx="1100153" cy="400520"/>
                </a:xfrm>
                <a:prstGeom prst="rect">
                  <a:avLst/>
                </a:prstGeom>
                <a:blipFill>
                  <a:blip r:embed="rId13"/>
                  <a:stretch>
                    <a:fillRect l="-4839" r="-8065" b="-26087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3" name="Equation"/>
                <p:cNvSpPr txBox="1"/>
                <p:nvPr/>
              </p:nvSpPr>
              <p:spPr>
                <a:xfrm>
                  <a:off x="8338455" y="1789983"/>
                  <a:ext cx="1100153" cy="40225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defTabSz="642915" latinLnBrk="1">
                    <a:defRPr sz="1800" b="0"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ℒ</m:t>
                            </m:r>
                          </m:e>
                          <m:sub>
                            <m:sSub>
                              <m:sSubPr>
                                <m:ctrlPr>
                                  <a:rPr sz="1687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687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sz="1687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</m:sSub>
                          </m:sub>
                        </m:sSub>
                        <m:r>
                          <a:rPr sz="168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Sup>
                          <m:sSubSupPr>
                            <m:ctrlP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  <m:sup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r>
                          <a:rPr sz="168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sz="1687"/>
                </a:p>
              </p:txBody>
            </p:sp>
          </mc:Choice>
          <mc:Fallback xmlns="">
            <p:sp>
              <p:nvSpPr>
                <p:cNvPr id="193" name="Equation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38455" y="1789983"/>
                  <a:ext cx="1100153" cy="402252"/>
                </a:xfrm>
                <a:prstGeom prst="rect">
                  <a:avLst/>
                </a:prstGeom>
                <a:blipFill>
                  <a:blip r:embed="rId14"/>
                  <a:stretch>
                    <a:fillRect l="-4839" r="-8065" b="-26087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94" name="Line"/>
            <p:cNvSpPr/>
            <p:nvPr/>
          </p:nvSpPr>
          <p:spPr>
            <a:xfrm>
              <a:off x="6908258" y="712063"/>
              <a:ext cx="1142274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  <p:sp>
          <p:nvSpPr>
            <p:cNvPr id="195" name="Line"/>
            <p:cNvSpPr/>
            <p:nvPr/>
          </p:nvSpPr>
          <p:spPr>
            <a:xfrm>
              <a:off x="6908258" y="1956663"/>
              <a:ext cx="1142274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6" name="Equation"/>
                <p:cNvSpPr txBox="1"/>
                <p:nvPr/>
              </p:nvSpPr>
              <p:spPr>
                <a:xfrm>
                  <a:off x="8716616" y="0"/>
                  <a:ext cx="300936" cy="3692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defTabSz="642915" latinLnBrk="1">
                    <a:defRPr sz="1800" b="0"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sz="168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</m:oMath>
                    </m:oMathPara>
                  </a14:m>
                  <a:endParaRPr sz="1687"/>
                </a:p>
              </p:txBody>
            </p:sp>
          </mc:Choice>
          <mc:Fallback xmlns="">
            <p:sp>
              <p:nvSpPr>
                <p:cNvPr id="196" name="Equation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716616" y="0"/>
                  <a:ext cx="300936" cy="369241"/>
                </a:xfrm>
                <a:prstGeom prst="rect">
                  <a:avLst/>
                </a:prstGeom>
                <a:blipFill>
                  <a:blip r:embed="rId15"/>
                  <a:stretch>
                    <a:fillRect l="-17647" r="-17647" b="-4762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7" name="Equation"/>
                <p:cNvSpPr txBox="1"/>
                <p:nvPr/>
              </p:nvSpPr>
              <p:spPr>
                <a:xfrm>
                  <a:off x="8716616" y="1244600"/>
                  <a:ext cx="300936" cy="3692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defTabSz="642915" latinLnBrk="1">
                    <a:defRPr sz="1800" b="0"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sz="168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</m:oMath>
                    </m:oMathPara>
                  </a14:m>
                  <a:endParaRPr sz="1687"/>
                </a:p>
              </p:txBody>
            </p:sp>
          </mc:Choice>
          <mc:Fallback xmlns="">
            <p:sp>
              <p:nvSpPr>
                <p:cNvPr id="197" name="Equation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716616" y="1244600"/>
                  <a:ext cx="300936" cy="369241"/>
                </a:xfrm>
                <a:prstGeom prst="rect">
                  <a:avLst/>
                </a:prstGeom>
                <a:blipFill>
                  <a:blip r:embed="rId16"/>
                  <a:stretch>
                    <a:fillRect l="-17647" r="-17647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8" name="Equation"/>
                <p:cNvSpPr txBox="1"/>
                <p:nvPr/>
              </p:nvSpPr>
              <p:spPr>
                <a:xfrm>
                  <a:off x="6999625" y="190868"/>
                  <a:ext cx="1095775" cy="430887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defTabSz="642915" latinLnBrk="1">
                    <a:defRPr sz="1800" b="0"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sz="168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Sup>
                          <m:sSubSupPr>
                            <m:ctrlP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sz="168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sz="168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sz="1687"/>
                </a:p>
              </p:txBody>
            </p:sp>
          </mc:Choice>
          <mc:Fallback xmlns="">
            <p:sp>
              <p:nvSpPr>
                <p:cNvPr id="198" name="Equation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99625" y="190868"/>
                  <a:ext cx="1095775" cy="430887"/>
                </a:xfrm>
                <a:prstGeom prst="rect">
                  <a:avLst/>
                </a:prstGeom>
                <a:blipFill>
                  <a:blip r:embed="rId17"/>
                  <a:stretch>
                    <a:fillRect l="-9836" r="-9836" b="-20000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9" name="Equation"/>
                <p:cNvSpPr txBox="1"/>
                <p:nvPr/>
              </p:nvSpPr>
              <p:spPr>
                <a:xfrm>
                  <a:off x="7069490" y="1440430"/>
                  <a:ext cx="1095775" cy="43280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defTabSz="642915" latinLnBrk="1">
                    <a:defRPr sz="1800" b="0"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sz="168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Sup>
                          <m:sSubSupPr>
                            <m:ctrlP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bSup>
                        <m:r>
                          <a:rPr sz="168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sz="1687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bSup>
                        <m:r>
                          <a:rPr sz="1687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sz="1687"/>
                </a:p>
              </p:txBody>
            </p:sp>
          </mc:Choice>
          <mc:Fallback xmlns="">
            <p:sp>
              <p:nvSpPr>
                <p:cNvPr id="199" name="Equation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69490" y="1440430"/>
                  <a:ext cx="1095775" cy="432801"/>
                </a:xfrm>
                <a:prstGeom prst="rect">
                  <a:avLst/>
                </a:prstGeom>
                <a:blipFill>
                  <a:blip r:embed="rId18"/>
                  <a:stretch>
                    <a:fillRect l="-8065" r="-9677" b="-20000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840276357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 animBg="1" advAuto="0"/>
      <p:bldP spid="184" grpId="0" animBg="1" advAuto="0"/>
      <p:bldP spid="200" grpId="0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Dialog System (Sequicity model)"/>
          <p:cNvSpPr txBox="1"/>
          <p:nvPr/>
        </p:nvSpPr>
        <p:spPr>
          <a:xfrm>
            <a:off x="1911760" y="921151"/>
            <a:ext cx="3074176" cy="3491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marL="333375" indent="-333375">
              <a:buSzPct val="145000"/>
              <a:buChar char="•"/>
            </a:lvl1pPr>
          </a:lstStyle>
          <a:p>
            <a:pPr marL="0" indent="0">
              <a:buNone/>
            </a:pPr>
            <a:r>
              <a:rPr dirty="0"/>
              <a:t>Dialog System (</a:t>
            </a:r>
            <a:r>
              <a:rPr dirty="0" err="1"/>
              <a:t>Sequicity</a:t>
            </a:r>
            <a:r>
              <a:rPr dirty="0"/>
              <a:t> model)</a:t>
            </a:r>
          </a:p>
        </p:txBody>
      </p:sp>
      <p:pic>
        <p:nvPicPr>
          <p:cNvPr id="206" name="Screen Shot 2019-02-21 at 3.32.37 PM.png" descr="Screen Shot 2019-02-21 at 3.32.3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51670" y="1286649"/>
            <a:ext cx="9329472" cy="4284702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– Bt=Seq2seq(Bt-1Rt-1Ut)…"/>
          <p:cNvSpPr txBox="1"/>
          <p:nvPr/>
        </p:nvSpPr>
        <p:spPr>
          <a:xfrm>
            <a:off x="4068961" y="5304092"/>
            <a:ext cx="5163273" cy="1536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defTabSz="321457">
              <a:lnSpc>
                <a:spcPts val="5976"/>
              </a:lnSpc>
              <a:spcBef>
                <a:spcPts val="844"/>
              </a:spcBef>
              <a:defRPr sz="3000" b="0">
                <a:latin typeface="Times"/>
                <a:ea typeface="Times"/>
                <a:cs typeface="Times"/>
                <a:sym typeface="Times"/>
              </a:defRPr>
            </a:pPr>
            <a:r>
              <a:rPr sz="2109" dirty="0">
                <a:latin typeface="Arial"/>
                <a:ea typeface="Arial"/>
                <a:cs typeface="Arial"/>
                <a:sym typeface="Arial"/>
              </a:rPr>
              <a:t>– </a:t>
            </a:r>
            <a:r>
              <a:rPr sz="2109" dirty="0" err="1"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sz="2109" baseline="-31666" dirty="0" err="1"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sz="2109" dirty="0">
                <a:latin typeface="Times New Roman"/>
                <a:ea typeface="Times New Roman"/>
                <a:cs typeface="Times New Roman"/>
                <a:sym typeface="Times New Roman"/>
              </a:rPr>
              <a:t>=Seq2seq(B</a:t>
            </a:r>
            <a:r>
              <a:rPr sz="2109" baseline="-31666" dirty="0">
                <a:latin typeface="Times New Roman"/>
                <a:ea typeface="Times New Roman"/>
                <a:cs typeface="Times New Roman"/>
                <a:sym typeface="Times New Roman"/>
              </a:rPr>
              <a:t>t-1</a:t>
            </a:r>
            <a:r>
              <a:rPr sz="2109" dirty="0"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sz="2109" baseline="-31666" dirty="0">
                <a:latin typeface="Times New Roman"/>
                <a:ea typeface="Times New Roman"/>
                <a:cs typeface="Times New Roman"/>
                <a:sym typeface="Times New Roman"/>
              </a:rPr>
              <a:t>t-1</a:t>
            </a:r>
            <a:r>
              <a:rPr sz="2109" dirty="0">
                <a:latin typeface="Times New Roman"/>
                <a:ea typeface="Times New Roman"/>
                <a:cs typeface="Times New Roman"/>
                <a:sym typeface="Times New Roman"/>
              </a:rPr>
              <a:t>U</a:t>
            </a:r>
            <a:r>
              <a:rPr sz="2109" baseline="-31666" dirty="0"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sz="2109" dirty="0">
                <a:latin typeface="Times New Roman"/>
                <a:ea typeface="Times New Roman"/>
                <a:cs typeface="Times New Roman"/>
                <a:sym typeface="Times New Roman"/>
              </a:rPr>
              <a:t>) </a:t>
            </a:r>
          </a:p>
          <a:p>
            <a:pPr defTabSz="321457">
              <a:lnSpc>
                <a:spcPts val="5484"/>
              </a:lnSpc>
              <a:spcBef>
                <a:spcPts val="844"/>
              </a:spcBef>
              <a:defRPr sz="30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2109" dirty="0">
                <a:latin typeface="Arial"/>
                <a:ea typeface="Arial"/>
                <a:cs typeface="Arial"/>
                <a:sym typeface="Arial"/>
              </a:rPr>
              <a:t>– </a:t>
            </a:r>
            <a:r>
              <a:rPr sz="2109" dirty="0" err="1"/>
              <a:t>R</a:t>
            </a:r>
            <a:r>
              <a:rPr sz="2109" baseline="-31666" dirty="0" err="1"/>
              <a:t>t</a:t>
            </a:r>
            <a:r>
              <a:rPr sz="2109" dirty="0"/>
              <a:t>=Seq2seq(B</a:t>
            </a:r>
            <a:r>
              <a:rPr sz="2109" baseline="-31666" dirty="0"/>
              <a:t>t-1</a:t>
            </a:r>
            <a:r>
              <a:rPr sz="2109" dirty="0"/>
              <a:t>R</a:t>
            </a:r>
            <a:r>
              <a:rPr sz="2109" baseline="-31666" dirty="0"/>
              <a:t>t-1</a:t>
            </a:r>
            <a:r>
              <a:rPr sz="2109" dirty="0"/>
              <a:t>U</a:t>
            </a:r>
            <a:r>
              <a:rPr sz="2109" baseline="-31666" dirty="0"/>
              <a:t>t</a:t>
            </a:r>
            <a:r>
              <a:rPr sz="2109" dirty="0"/>
              <a:t>|B</a:t>
            </a:r>
            <a:r>
              <a:rPr sz="2109" baseline="-31666" dirty="0"/>
              <a:t>t</a:t>
            </a:r>
            <a:r>
              <a:rPr sz="2109" dirty="0"/>
              <a:t>, KB search results) </a:t>
            </a:r>
          </a:p>
        </p:txBody>
      </p:sp>
    </p:spTree>
    <p:extLst>
      <p:ext uri="{BB962C8B-B14F-4D97-AF65-F5344CB8AC3E}">
        <p14:creationId xmlns:p14="http://schemas.microsoft.com/office/powerpoint/2010/main" val="390307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model.png" descr="model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98129" y="1662805"/>
            <a:ext cx="8795742" cy="3509368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Dialog System with Meta-learning"/>
          <p:cNvSpPr txBox="1"/>
          <p:nvPr/>
        </p:nvSpPr>
        <p:spPr>
          <a:xfrm>
            <a:off x="1750963" y="874985"/>
            <a:ext cx="4618252" cy="441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marL="333375" indent="-333375" algn="l">
              <a:buSzPct val="145000"/>
              <a:buChar char="•"/>
            </a:lvl1pPr>
          </a:lstStyle>
          <a:p>
            <a:r>
              <a:rPr sz="2400" dirty="0"/>
              <a:t>Dialog System with Meta-learning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5" name="Equation"/>
              <p:cNvSpPr txBox="1"/>
              <p:nvPr/>
            </p:nvSpPr>
            <p:spPr>
              <a:xfrm>
                <a:off x="6589215" y="5577168"/>
                <a:ext cx="3406766" cy="487378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642915" latinLnBrk="1">
                  <a:defRPr sz="1800" b="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1898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ℳ</m:t>
                      </m:r>
                      <m:r>
                        <a:rPr sz="1898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←</m:t>
                      </m:r>
                      <m:r>
                        <a:rPr sz="1898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ℳ</m:t>
                      </m:r>
                      <m:r>
                        <a:rPr sz="1898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sz="1898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sSub>
                        <m:sSubPr>
                          <m:ctrlPr>
                            <a:rPr sz="1898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1898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𝛻</m:t>
                          </m:r>
                        </m:e>
                        <m:sub>
                          <m:r>
                            <a:rPr sz="1898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ℳ</m:t>
                          </m:r>
                        </m:sub>
                      </m:sSub>
                      <m:limLow>
                        <m:limLowPr>
                          <m:ctrlPr>
                            <a:rPr sz="1898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a:rPr sz="1898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</m:e>
                        <m:lim>
                          <m:sSub>
                            <m:sSubPr>
                              <m:ctrlPr>
                                <a:rPr sz="1898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sz="1898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sz="1898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lim>
                      </m:limLow>
                      <m:sSub>
                        <m:sSubPr>
                          <m:ctrlPr>
                            <a:rPr sz="1898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1898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ℒ</m:t>
                          </m:r>
                        </m:e>
                        <m:sub>
                          <m:sSub>
                            <m:sSubPr>
                              <m:ctrlPr>
                                <a:rPr sz="1898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sz="1898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sz="1898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sub>
                      </m:sSub>
                      <m:r>
                        <a:rPr sz="1898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Sup>
                        <m:sSubSupPr>
                          <m:ctrlPr>
                            <a:rPr sz="1898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sz="1898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ℳ</m:t>
                          </m:r>
                        </m:e>
                        <m:sub>
                          <m:r>
                            <a:rPr sz="1898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sz="1898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sz="1898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p>
                        <m:sSupPr>
                          <m:ctrlPr>
                            <a:rPr sz="1898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1898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p>
                          <m:r>
                            <a:rPr sz="1898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sz="1898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sz="1898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  <m:r>
                        <a:rPr sz="1898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sz="1898"/>
              </a:p>
            </p:txBody>
          </p:sp>
        </mc:Choice>
        <mc:Fallback xmlns="">
          <p:sp>
            <p:nvSpPr>
              <p:cNvPr id="215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9215" y="5577168"/>
                <a:ext cx="3406766" cy="487378"/>
              </a:xfrm>
              <a:prstGeom prst="rect">
                <a:avLst/>
              </a:prstGeom>
              <a:blipFill>
                <a:blip r:embed="rId3"/>
                <a:stretch>
                  <a:fillRect l="-1115" r="-1859" b="-7500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6" name="Equation"/>
              <p:cNvSpPr txBox="1"/>
              <p:nvPr/>
            </p:nvSpPr>
            <p:spPr>
              <a:xfrm>
                <a:off x="2115420" y="5577169"/>
                <a:ext cx="2957989" cy="315727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642915" latinLnBrk="1">
                  <a:defRPr sz="1800" b="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1969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ℳ</m:t>
                      </m:r>
                      <m:r>
                        <a:rPr sz="1969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←</m:t>
                      </m:r>
                      <m:r>
                        <a:rPr sz="1969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ℳ</m:t>
                      </m:r>
                      <m:r>
                        <a:rPr sz="1969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sz="1969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sSub>
                        <m:sSubPr>
                          <m:ctrlPr>
                            <a:rPr sz="1969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1969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𝛻</m:t>
                          </m:r>
                        </m:e>
                        <m:sub>
                          <m:r>
                            <a:rPr sz="1969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ℳ</m:t>
                          </m:r>
                        </m:sub>
                      </m:sSub>
                      <m:r>
                        <a:rPr sz="1969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ℒ</m:t>
                      </m:r>
                      <m:r>
                        <a:rPr sz="1969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sz="1969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ℳ</m:t>
                      </m:r>
                      <m:r>
                        <a:rPr sz="1969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p>
                        <m:sSupPr>
                          <m:ctrlPr>
                            <a:rPr sz="1969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1969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p>
                          <m:r>
                            <a:rPr sz="1969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sz="1969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sz="1969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  <m:r>
                        <a:rPr sz="1969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sz="1969"/>
              </a:p>
            </p:txBody>
          </p:sp>
        </mc:Choice>
        <mc:Fallback xmlns="">
          <p:sp>
            <p:nvSpPr>
              <p:cNvPr id="216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15420" y="5577169"/>
                <a:ext cx="2957989" cy="315727"/>
              </a:xfrm>
              <a:prstGeom prst="rect">
                <a:avLst/>
              </a:prstGeom>
              <a:blipFill>
                <a:blip r:embed="rId4"/>
                <a:stretch>
                  <a:fillRect l="-1288" r="-2575" b="-30769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18300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B33BB-2978-7C44-8569-E13D29E86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0B7305-A7FC-4043-91E6-7C028A445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Dialog System: Modular Framework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28508D0-E8FA-3B4A-B530-D46E0820A77B}"/>
              </a:ext>
            </a:extLst>
          </p:cNvPr>
          <p:cNvSpPr/>
          <p:nvPr/>
        </p:nvSpPr>
        <p:spPr>
          <a:xfrm>
            <a:off x="4611914" y="4093029"/>
            <a:ext cx="2189855" cy="85504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Language Generation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773FE3B-1879-1D48-87BA-4EAEC95AC3B6}"/>
              </a:ext>
            </a:extLst>
          </p:cNvPr>
          <p:cNvCxnSpPr>
            <a:stCxn id="6" idx="6"/>
            <a:endCxn id="7" idx="1"/>
          </p:cNvCxnSpPr>
          <p:nvPr/>
        </p:nvCxnSpPr>
        <p:spPr>
          <a:xfrm>
            <a:off x="3850448" y="2818311"/>
            <a:ext cx="76146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17700058-1525-7642-8060-04399B39BDB0}"/>
              </a:ext>
            </a:extLst>
          </p:cNvPr>
          <p:cNvSpPr/>
          <p:nvPr/>
        </p:nvSpPr>
        <p:spPr>
          <a:xfrm>
            <a:off x="1985356" y="2466310"/>
            <a:ext cx="1865092" cy="704000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ASR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877293-5AFD-684F-BF83-27E1F91211C9}"/>
              </a:ext>
            </a:extLst>
          </p:cNvPr>
          <p:cNvSpPr/>
          <p:nvPr/>
        </p:nvSpPr>
        <p:spPr>
          <a:xfrm>
            <a:off x="4611914" y="2416629"/>
            <a:ext cx="2189855" cy="80336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Language Understanding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0AE41A0-5FA2-6C4B-B27F-D5FB58A5408F}"/>
              </a:ext>
            </a:extLst>
          </p:cNvPr>
          <p:cNvCxnSpPr/>
          <p:nvPr/>
        </p:nvCxnSpPr>
        <p:spPr>
          <a:xfrm>
            <a:off x="6833824" y="2815485"/>
            <a:ext cx="151070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DF186E58-EF86-FD48-B5D0-672A055406A6}"/>
              </a:ext>
            </a:extLst>
          </p:cNvPr>
          <p:cNvSpPr/>
          <p:nvPr/>
        </p:nvSpPr>
        <p:spPr>
          <a:xfrm>
            <a:off x="2021114" y="4169229"/>
            <a:ext cx="1865092" cy="704000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Synthesis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870B512-75C3-2940-990B-CD730763AC4A}"/>
              </a:ext>
            </a:extLst>
          </p:cNvPr>
          <p:cNvCxnSpPr>
            <a:stCxn id="4" idx="1"/>
            <a:endCxn id="9" idx="6"/>
          </p:cNvCxnSpPr>
          <p:nvPr/>
        </p:nvCxnSpPr>
        <p:spPr>
          <a:xfrm flipH="1">
            <a:off x="3886206" y="4520552"/>
            <a:ext cx="725708" cy="677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35432513-7283-884B-B91D-2C5B161914EF}"/>
              </a:ext>
            </a:extLst>
          </p:cNvPr>
          <p:cNvSpPr/>
          <p:nvPr/>
        </p:nvSpPr>
        <p:spPr>
          <a:xfrm>
            <a:off x="8344533" y="2416629"/>
            <a:ext cx="2189855" cy="2568384"/>
          </a:xfrm>
          <a:prstGeom prst="rect">
            <a:avLst/>
          </a:prstGeom>
          <a:ln w="2857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ECC239-2ACB-C545-B529-3C2D14D1CC8E}"/>
              </a:ext>
            </a:extLst>
          </p:cNvPr>
          <p:cNvSpPr txBox="1"/>
          <p:nvPr/>
        </p:nvSpPr>
        <p:spPr>
          <a:xfrm>
            <a:off x="8271330" y="2491062"/>
            <a:ext cx="23362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000" dirty="0">
              <a:solidFill>
                <a:schemeClr val="dk1"/>
              </a:solidFill>
            </a:endParaRPr>
          </a:p>
          <a:p>
            <a:pPr algn="ctr"/>
            <a:endParaRPr lang="en-US" sz="2000" dirty="0">
              <a:solidFill>
                <a:schemeClr val="dk1"/>
              </a:solidFill>
            </a:endParaRPr>
          </a:p>
          <a:p>
            <a:pPr algn="ctr"/>
            <a:endParaRPr lang="en-US" sz="2000" dirty="0">
              <a:solidFill>
                <a:schemeClr val="dk1"/>
              </a:solidFill>
            </a:endParaRPr>
          </a:p>
          <a:p>
            <a:pPr algn="ctr"/>
            <a:r>
              <a:rPr lang="en-US" sz="2000" dirty="0">
                <a:solidFill>
                  <a:schemeClr val="dk1"/>
                </a:solidFill>
              </a:rPr>
              <a:t>Dialog Manager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64D40CC-834A-2D45-8632-0C2217C2D17C}"/>
              </a:ext>
            </a:extLst>
          </p:cNvPr>
          <p:cNvCxnSpPr/>
          <p:nvPr/>
        </p:nvCxnSpPr>
        <p:spPr>
          <a:xfrm flipH="1">
            <a:off x="6745514" y="4550229"/>
            <a:ext cx="1600200" cy="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8418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9" grpId="0" animBg="1"/>
      <p:bldP spid="11" grpId="0" animBg="1"/>
      <p:bldP spid="1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Experiment"/>
          <p:cNvSpPr txBox="1"/>
          <p:nvPr/>
        </p:nvSpPr>
        <p:spPr>
          <a:xfrm>
            <a:off x="1750963" y="905763"/>
            <a:ext cx="408766" cy="379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marL="333375" indent="-333375" algn="l">
              <a:buSzPct val="145000"/>
              <a:buChar char="•"/>
            </a:lvl1pPr>
          </a:lstStyle>
          <a:p>
            <a:endParaRPr sz="2000" dirty="0"/>
          </a:p>
        </p:txBody>
      </p:sp>
      <p:sp>
        <p:nvSpPr>
          <p:cNvPr id="221" name="Source Domains (900 training, 100 validation dialogs for each domain):…"/>
          <p:cNvSpPr txBox="1"/>
          <p:nvPr/>
        </p:nvSpPr>
        <p:spPr>
          <a:xfrm>
            <a:off x="859470" y="1109307"/>
            <a:ext cx="11085787" cy="31460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marL="234396" indent="-234396" defTabSz="321457">
              <a:lnSpc>
                <a:spcPts val="2953"/>
              </a:lnSpc>
              <a:buSzPct val="145000"/>
              <a:buChar char="•"/>
              <a:defRPr b="0">
                <a:latin typeface="Times"/>
                <a:ea typeface="Times"/>
                <a:cs typeface="Times"/>
                <a:sym typeface="Times"/>
              </a:defRPr>
            </a:pPr>
            <a:r>
              <a:rPr sz="2400" dirty="0"/>
              <a:t>Source Domains (900 training, 100 validation dialogs for each domain):</a:t>
            </a:r>
          </a:p>
          <a:p>
            <a:pPr lvl="3" defTabSz="321457">
              <a:lnSpc>
                <a:spcPts val="2953"/>
              </a:lnSpc>
              <a:defRPr b="0">
                <a:latin typeface="Times"/>
                <a:ea typeface="Times"/>
                <a:cs typeface="Times"/>
                <a:sym typeface="Times"/>
              </a:defRPr>
            </a:pPr>
            <a:r>
              <a:rPr sz="2400" dirty="0"/>
              <a:t>                Restaurant, Bus, Weather</a:t>
            </a:r>
          </a:p>
          <a:p>
            <a:pPr marL="234396" indent="-234396" defTabSz="321457">
              <a:lnSpc>
                <a:spcPts val="2953"/>
              </a:lnSpc>
              <a:buSzPct val="145000"/>
              <a:buChar char="•"/>
              <a:defRPr b="0">
                <a:latin typeface="Times"/>
                <a:ea typeface="Times"/>
                <a:cs typeface="Times"/>
                <a:sym typeface="Times"/>
              </a:defRPr>
            </a:pPr>
            <a:endParaRPr sz="2400" dirty="0"/>
          </a:p>
          <a:p>
            <a:pPr marL="234396" indent="-234396" defTabSz="321457">
              <a:lnSpc>
                <a:spcPts val="2953"/>
              </a:lnSpc>
              <a:buSzPct val="145000"/>
              <a:buChar char="•"/>
              <a:defRPr b="0">
                <a:latin typeface="Times"/>
                <a:ea typeface="Times"/>
                <a:cs typeface="Times"/>
                <a:sym typeface="Times"/>
              </a:defRPr>
            </a:pPr>
            <a:r>
              <a:rPr sz="2400" dirty="0"/>
              <a:t>Target Domains (500 testing dialogs for each domain):</a:t>
            </a:r>
          </a:p>
          <a:p>
            <a:pPr defTabSz="321457">
              <a:lnSpc>
                <a:spcPts val="2953"/>
              </a:lnSpc>
              <a:defRPr b="0">
                <a:latin typeface="Times"/>
                <a:ea typeface="Times"/>
                <a:cs typeface="Times"/>
                <a:sym typeface="Times"/>
              </a:defRPr>
            </a:pPr>
            <a:r>
              <a:rPr sz="2400" dirty="0"/>
              <a:t>                Restaurant (in-domain)</a:t>
            </a:r>
            <a:endParaRPr lang="en-US" sz="2400" dirty="0"/>
          </a:p>
          <a:p>
            <a:pPr defTabSz="321457">
              <a:lnSpc>
                <a:spcPts val="2953"/>
              </a:lnSpc>
              <a:defRPr b="0">
                <a:latin typeface="Times"/>
                <a:ea typeface="Times"/>
                <a:cs typeface="Times"/>
                <a:sym typeface="Times"/>
              </a:defRPr>
            </a:pPr>
            <a:r>
              <a:rPr lang="en-US" sz="2400" dirty="0"/>
              <a:t>                </a:t>
            </a:r>
            <a:r>
              <a:rPr sz="2400" dirty="0"/>
              <a:t>Restaurant-slot (unseen slot): introduce new slot values</a:t>
            </a:r>
          </a:p>
          <a:p>
            <a:pPr defTabSz="321457">
              <a:lnSpc>
                <a:spcPts val="2953"/>
              </a:lnSpc>
              <a:defRPr b="0">
                <a:latin typeface="Times"/>
                <a:ea typeface="Times"/>
                <a:cs typeface="Times"/>
                <a:sym typeface="Times"/>
              </a:defRPr>
            </a:pPr>
            <a:r>
              <a:rPr sz="2400" dirty="0"/>
              <a:t>                Restaurant-style (unseen NLG): same slot values but different NLG templates</a:t>
            </a:r>
          </a:p>
          <a:p>
            <a:pPr defTabSz="321457">
              <a:lnSpc>
                <a:spcPts val="2953"/>
              </a:lnSpc>
              <a:defRPr b="0">
                <a:latin typeface="Times"/>
                <a:ea typeface="Times"/>
                <a:cs typeface="Times"/>
                <a:sym typeface="Times"/>
              </a:defRPr>
            </a:pPr>
            <a:r>
              <a:rPr sz="2400" dirty="0"/>
              <a:t>                Movie (new-domain): completely new domains</a:t>
            </a:r>
          </a:p>
        </p:txBody>
      </p:sp>
      <p:sp>
        <p:nvSpPr>
          <p:cNvPr id="222" name="Metric:…"/>
          <p:cNvSpPr txBox="1"/>
          <p:nvPr/>
        </p:nvSpPr>
        <p:spPr>
          <a:xfrm>
            <a:off x="859471" y="4813442"/>
            <a:ext cx="7975261" cy="1199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marL="234396" indent="-234396" defTabSz="321457">
              <a:lnSpc>
                <a:spcPts val="2953"/>
              </a:lnSpc>
              <a:buSzPct val="145000"/>
              <a:buChar char="•"/>
              <a:defRPr b="0">
                <a:latin typeface="Times"/>
                <a:ea typeface="Times"/>
                <a:cs typeface="Times"/>
                <a:sym typeface="Times"/>
              </a:defRPr>
            </a:pPr>
            <a:r>
              <a:rPr sz="2000" dirty="0"/>
              <a:t>Metric:</a:t>
            </a:r>
          </a:p>
          <a:p>
            <a:pPr marL="859452" lvl="2" indent="-234396" defTabSz="321457">
              <a:lnSpc>
                <a:spcPts val="2953"/>
              </a:lnSpc>
              <a:buSzPct val="145000"/>
              <a:buChar char="-"/>
              <a:defRPr>
                <a:latin typeface="Times"/>
                <a:ea typeface="Times"/>
                <a:cs typeface="Times"/>
                <a:sym typeface="Times"/>
              </a:defRPr>
            </a:pPr>
            <a:r>
              <a:rPr sz="2000" dirty="0"/>
              <a:t>BLEU score        evaluate the quality of generated response sentence</a:t>
            </a:r>
          </a:p>
          <a:p>
            <a:pPr marL="859452" lvl="2" indent="-234396" defTabSz="321457">
              <a:lnSpc>
                <a:spcPts val="2953"/>
              </a:lnSpc>
              <a:buSzPct val="145000"/>
              <a:buChar char="-"/>
              <a:defRPr b="0">
                <a:latin typeface="Times"/>
                <a:ea typeface="Times"/>
                <a:cs typeface="Times"/>
                <a:sym typeface="Times"/>
              </a:defRPr>
            </a:pPr>
            <a:r>
              <a:rPr sz="2000" b="1" dirty="0"/>
              <a:t>Entity F1 score</a:t>
            </a:r>
            <a:r>
              <a:rPr sz="2000" dirty="0"/>
              <a:t>   evaluate the completeness of tasks</a:t>
            </a:r>
          </a:p>
        </p:txBody>
      </p:sp>
    </p:spTree>
    <p:extLst>
      <p:ext uri="{BB962C8B-B14F-4D97-AF65-F5344CB8AC3E}">
        <p14:creationId xmlns:p14="http://schemas.microsoft.com/office/powerpoint/2010/main" val="42808815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Screen Shot 2019-03-25 at 3.26.20 AM.png" descr="Screen Shot 2019-03-25 at 3.26.20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08992" y="1279108"/>
            <a:ext cx="9779794" cy="461663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9855668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Screen Shot 2019-03-25 at 4.06.25 AM.png" descr="Screen Shot 2019-03-25 at 4.06.25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4527" y="1803559"/>
            <a:ext cx="3769928" cy="3250881"/>
          </a:xfrm>
          <a:prstGeom prst="rect">
            <a:avLst/>
          </a:prstGeom>
          <a:ln w="12700">
            <a:miter lim="400000"/>
          </a:ln>
        </p:spPr>
      </p:pic>
      <p:sp>
        <p:nvSpPr>
          <p:cNvPr id="232" name="DAML outperforms transfer learning in different target domains"/>
          <p:cNvSpPr txBox="1"/>
          <p:nvPr/>
        </p:nvSpPr>
        <p:spPr>
          <a:xfrm>
            <a:off x="1400059" y="5380315"/>
            <a:ext cx="3078865" cy="4617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marL="333375" indent="-333375" algn="l">
              <a:buSzPct val="145000"/>
              <a:buChar char="•"/>
              <a:defRPr b="0"/>
            </a:lvl1pPr>
          </a:lstStyle>
          <a:p>
            <a:r>
              <a:rPr sz="1266" dirty="0"/>
              <a:t>DAML outperforms transfer learning in different target domains</a:t>
            </a:r>
          </a:p>
        </p:txBody>
      </p:sp>
      <p:pic>
        <p:nvPicPr>
          <p:cNvPr id="233" name="size.png" descr="siz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69987" y="2038083"/>
            <a:ext cx="6488613" cy="3456753"/>
          </a:xfrm>
          <a:prstGeom prst="rect">
            <a:avLst/>
          </a:prstGeom>
          <a:ln w="12700">
            <a:miter lim="400000"/>
          </a:ln>
        </p:spPr>
      </p:pic>
      <p:sp>
        <p:nvSpPr>
          <p:cNvPr id="234" name="DAML almost converges with only 4% data from the target domain"/>
          <p:cNvSpPr txBox="1"/>
          <p:nvPr/>
        </p:nvSpPr>
        <p:spPr>
          <a:xfrm>
            <a:off x="5861050" y="5477713"/>
            <a:ext cx="5111750" cy="26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marL="333375" indent="-333375" algn="l">
              <a:buSzPct val="145000"/>
              <a:buChar char="•"/>
              <a:defRPr b="0"/>
            </a:lvl1pPr>
          </a:lstStyle>
          <a:p>
            <a:r>
              <a:rPr sz="1266" dirty="0"/>
              <a:t>DAML almost converges with only 4% data from the target domain</a:t>
            </a:r>
          </a:p>
        </p:txBody>
      </p:sp>
    </p:spTree>
    <p:extLst>
      <p:ext uri="{BB962C8B-B14F-4D97-AF65-F5344CB8AC3E}">
        <p14:creationId xmlns:p14="http://schemas.microsoft.com/office/powerpoint/2010/main" val="10787343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32C68-0A2B-9945-A278-2DA750A45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707F36-EE8F-6746-8D53-38F1D24DFE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356500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Customer Service Application: Sentiment Adaptive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AB08F-F826-40F4-A7D9-DA18AA8380DE}" type="slidenum">
              <a:rPr lang="en-US" smtClean="0"/>
              <a:t>24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1549" y="4552385"/>
            <a:ext cx="1858924" cy="11382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29364" y="4775287"/>
            <a:ext cx="1467219" cy="67690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Sentiment</a:t>
            </a:r>
            <a:r>
              <a:rPr lang="zh-CN" altLang="en-US" dirty="0"/>
              <a:t> </a:t>
            </a:r>
            <a:r>
              <a:rPr lang="en-US" altLang="zh-CN" dirty="0"/>
              <a:t>predictor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3713163" y="5100355"/>
            <a:ext cx="41563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H="1">
            <a:off x="1057980" y="4238606"/>
            <a:ext cx="527776" cy="52777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645" y="4904907"/>
            <a:ext cx="621478" cy="413904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>
            <a:off x="1712636" y="4654149"/>
            <a:ext cx="473184" cy="2507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1706646" y="5100355"/>
            <a:ext cx="47525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1737219" y="5431126"/>
            <a:ext cx="392632" cy="2107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1645" y="5524501"/>
            <a:ext cx="580889" cy="580889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6639914" y="4143928"/>
            <a:ext cx="1713235" cy="676901"/>
          </a:xfrm>
          <a:prstGeom prst="rect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Supervised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655899" y="5170554"/>
            <a:ext cx="1713235" cy="67690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Reinforcement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endParaRPr lang="en-US" dirty="0"/>
          </a:p>
        </p:txBody>
      </p:sp>
      <p:sp>
        <p:nvSpPr>
          <p:cNvPr id="30" name="Rounded Rectangle 29"/>
          <p:cNvSpPr/>
          <p:nvPr/>
        </p:nvSpPr>
        <p:spPr>
          <a:xfrm>
            <a:off x="6461549" y="6186489"/>
            <a:ext cx="2037289" cy="46166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Reward Function</a:t>
            </a:r>
          </a:p>
        </p:txBody>
      </p:sp>
      <p:cxnSp>
        <p:nvCxnSpPr>
          <p:cNvPr id="33" name="Straight Arrow Connector 32"/>
          <p:cNvCxnSpPr>
            <a:endCxn id="28" idx="1"/>
          </p:cNvCxnSpPr>
          <p:nvPr/>
        </p:nvCxnSpPr>
        <p:spPr>
          <a:xfrm flipV="1">
            <a:off x="5838427" y="4482379"/>
            <a:ext cx="801487" cy="485076"/>
          </a:xfrm>
          <a:prstGeom prst="straightConnector1">
            <a:avLst/>
          </a:prstGeom>
          <a:ln>
            <a:solidFill>
              <a:srgbClr val="92D05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5838427" y="5460700"/>
            <a:ext cx="623122" cy="90899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30" idx="0"/>
          </p:cNvCxnSpPr>
          <p:nvPr/>
        </p:nvCxnSpPr>
        <p:spPr>
          <a:xfrm flipH="1" flipV="1">
            <a:off x="7463947" y="5847455"/>
            <a:ext cx="16247" cy="33903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8498838" y="4654149"/>
            <a:ext cx="1230236" cy="2374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8496200" y="5170554"/>
            <a:ext cx="1276418" cy="2541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772618" y="4776152"/>
            <a:ext cx="1816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Response</a:t>
            </a:r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936171" y="1344163"/>
            <a:ext cx="10319657" cy="2844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600" dirty="0">
                <a:solidFill>
                  <a:schemeClr val="tx2"/>
                </a:solidFill>
              </a:rPr>
              <a:t>Goal: </a:t>
            </a:r>
            <a:r>
              <a:rPr lang="en-US" altLang="zh-CN" sz="2600" dirty="0"/>
              <a:t>Incorporate</a:t>
            </a:r>
            <a:r>
              <a:rPr lang="zh-CN" altLang="en-US" sz="2600" dirty="0"/>
              <a:t> </a:t>
            </a:r>
            <a:r>
              <a:rPr lang="en-US" altLang="zh-CN" sz="2600" dirty="0"/>
              <a:t>user</a:t>
            </a:r>
            <a:r>
              <a:rPr lang="zh-CN" altLang="en-US" sz="2600" dirty="0"/>
              <a:t> </a:t>
            </a:r>
            <a:r>
              <a:rPr lang="en-US" altLang="zh-CN" sz="2600" dirty="0"/>
              <a:t>sentiment</a:t>
            </a:r>
            <a:r>
              <a:rPr lang="zh-CN" altLang="en-US" sz="2600" dirty="0"/>
              <a:t> </a:t>
            </a:r>
            <a:r>
              <a:rPr lang="en-US" altLang="zh-CN" sz="2600" dirty="0"/>
              <a:t>information</a:t>
            </a:r>
            <a:r>
              <a:rPr lang="zh-CN" altLang="en-US" sz="2600" dirty="0"/>
              <a:t> </a:t>
            </a:r>
            <a:r>
              <a:rPr lang="en-US" altLang="zh-CN" sz="2600" dirty="0"/>
              <a:t>into</a:t>
            </a:r>
            <a:r>
              <a:rPr lang="zh-CN" altLang="en-US" sz="2600" dirty="0"/>
              <a:t> </a:t>
            </a:r>
            <a:r>
              <a:rPr lang="en-US" altLang="zh-CN" sz="2600" dirty="0"/>
              <a:t>dialog</a:t>
            </a:r>
            <a:r>
              <a:rPr lang="zh-CN" altLang="en-US" sz="2600" dirty="0"/>
              <a:t> </a:t>
            </a:r>
            <a:r>
              <a:rPr lang="en-US" altLang="zh-CN" sz="2600" dirty="0"/>
              <a:t>system</a:t>
            </a:r>
            <a:r>
              <a:rPr lang="zh-CN" altLang="en-US" sz="2600" dirty="0"/>
              <a:t> </a:t>
            </a:r>
            <a:r>
              <a:rPr lang="en-US" altLang="zh-CN" sz="2600" dirty="0"/>
              <a:t>training</a:t>
            </a:r>
            <a:r>
              <a:rPr lang="zh-CN" altLang="en-US" sz="2600" dirty="0"/>
              <a:t> </a:t>
            </a:r>
            <a:r>
              <a:rPr lang="en-US" altLang="zh-CN" sz="2600" dirty="0"/>
              <a:t>for</a:t>
            </a:r>
            <a:r>
              <a:rPr lang="zh-CN" altLang="en-US" sz="2600" dirty="0"/>
              <a:t> </a:t>
            </a:r>
            <a:r>
              <a:rPr lang="en-US" altLang="zh-CN" sz="2600" dirty="0"/>
              <a:t>better</a:t>
            </a:r>
            <a:r>
              <a:rPr lang="zh-CN" altLang="en-US" sz="2600" dirty="0"/>
              <a:t> </a:t>
            </a:r>
            <a:r>
              <a:rPr lang="en-US" altLang="zh-CN" sz="2600" dirty="0"/>
              <a:t>task success and user</a:t>
            </a:r>
            <a:r>
              <a:rPr lang="zh-CN" altLang="en-US" sz="2600" dirty="0"/>
              <a:t> </a:t>
            </a:r>
            <a:r>
              <a:rPr lang="en-US" altLang="zh-CN" sz="2600" dirty="0"/>
              <a:t>experience</a:t>
            </a:r>
            <a:r>
              <a:rPr lang="en-US" sz="2600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dirty="0">
                <a:solidFill>
                  <a:schemeClr val="tx2"/>
                </a:solidFill>
              </a:rPr>
              <a:t>Method: </a:t>
            </a:r>
            <a:r>
              <a:rPr lang="en-US" altLang="zh-CN" sz="2600" dirty="0"/>
              <a:t>Supervised</a:t>
            </a:r>
            <a:r>
              <a:rPr lang="zh-CN" altLang="en-US" sz="2600" dirty="0"/>
              <a:t> </a:t>
            </a:r>
            <a:r>
              <a:rPr lang="en-US" altLang="zh-CN" sz="2600" dirty="0"/>
              <a:t>learning</a:t>
            </a:r>
            <a:r>
              <a:rPr lang="zh-CN" altLang="en-US" sz="2600" dirty="0"/>
              <a:t> </a:t>
            </a:r>
            <a:r>
              <a:rPr lang="en-US" altLang="zh-CN" sz="2600" dirty="0"/>
              <a:t>and</a:t>
            </a:r>
            <a:r>
              <a:rPr lang="zh-CN" altLang="en-US" sz="2600" dirty="0"/>
              <a:t> </a:t>
            </a:r>
            <a:r>
              <a:rPr lang="en-US" altLang="zh-CN" sz="2600" dirty="0"/>
              <a:t>reinforcement</a:t>
            </a:r>
            <a:r>
              <a:rPr lang="zh-CN" altLang="en-US" sz="2600" dirty="0"/>
              <a:t> </a:t>
            </a:r>
            <a:r>
              <a:rPr lang="en-US" altLang="zh-CN" sz="2600" dirty="0"/>
              <a:t>learning</a:t>
            </a:r>
            <a:r>
              <a:rPr lang="en-US" sz="2600" dirty="0"/>
              <a:t>.</a:t>
            </a:r>
          </a:p>
          <a:p>
            <a:pPr marL="0" indent="0">
              <a:buNone/>
            </a:pPr>
            <a:r>
              <a:rPr lang="en-US" altLang="zh-CN" sz="2600" dirty="0">
                <a:solidFill>
                  <a:schemeClr val="tx2"/>
                </a:solidFill>
              </a:rPr>
              <a:t>Sentiment</a:t>
            </a:r>
            <a:r>
              <a:rPr lang="zh-CN" altLang="en-US" sz="2600" dirty="0">
                <a:solidFill>
                  <a:schemeClr val="tx2"/>
                </a:solidFill>
              </a:rPr>
              <a:t> </a:t>
            </a:r>
            <a:r>
              <a:rPr lang="en-US" altLang="zh-CN" sz="2600" dirty="0">
                <a:solidFill>
                  <a:schemeClr val="tx2"/>
                </a:solidFill>
              </a:rPr>
              <a:t>predictor</a:t>
            </a:r>
            <a:r>
              <a:rPr lang="en-US" sz="2600" dirty="0">
                <a:solidFill>
                  <a:schemeClr val="tx2"/>
                </a:solidFill>
              </a:rPr>
              <a:t>:</a:t>
            </a:r>
            <a:r>
              <a:rPr lang="zh-CN" altLang="en-US" sz="2600" dirty="0">
                <a:solidFill>
                  <a:schemeClr val="tx2"/>
                </a:solidFill>
              </a:rPr>
              <a:t> </a:t>
            </a:r>
            <a:r>
              <a:rPr lang="en-US" altLang="zh-CN" sz="2600" dirty="0"/>
              <a:t>1)</a:t>
            </a:r>
            <a:r>
              <a:rPr lang="zh-CN" altLang="en-US" sz="2600" dirty="0"/>
              <a:t> </a:t>
            </a:r>
            <a:r>
              <a:rPr lang="en-US" altLang="zh-CN" sz="2600" dirty="0"/>
              <a:t>acoustic</a:t>
            </a:r>
            <a:r>
              <a:rPr lang="zh-CN" altLang="en-US" sz="2600" dirty="0"/>
              <a:t> </a:t>
            </a:r>
            <a:r>
              <a:rPr lang="en-US" altLang="zh-CN" sz="2600" dirty="0"/>
              <a:t>2)</a:t>
            </a:r>
            <a:r>
              <a:rPr lang="zh-CN" altLang="en-US" sz="2600" dirty="0"/>
              <a:t> </a:t>
            </a:r>
            <a:r>
              <a:rPr lang="en-US" altLang="zh-CN" sz="2600" dirty="0"/>
              <a:t>dialogic</a:t>
            </a:r>
            <a:r>
              <a:rPr lang="zh-CN" altLang="en-US" sz="2600" dirty="0"/>
              <a:t> </a:t>
            </a:r>
            <a:r>
              <a:rPr lang="en-US" altLang="zh-CN" sz="2600" dirty="0"/>
              <a:t>and 3)</a:t>
            </a:r>
            <a:r>
              <a:rPr lang="zh-CN" altLang="en-US" sz="2600" dirty="0"/>
              <a:t> </a:t>
            </a:r>
            <a:r>
              <a:rPr lang="en-US" altLang="zh-CN" sz="2600" dirty="0"/>
              <a:t>textual</a:t>
            </a:r>
            <a:endParaRPr lang="en-US" sz="2600" dirty="0"/>
          </a:p>
          <a:p>
            <a:pPr marL="0" indent="0">
              <a:buNone/>
            </a:pPr>
            <a:r>
              <a:rPr lang="en-US" altLang="zh-CN" sz="2600" dirty="0">
                <a:solidFill>
                  <a:schemeClr val="tx2"/>
                </a:solidFill>
              </a:rPr>
              <a:t>Supervised</a:t>
            </a:r>
            <a:r>
              <a:rPr lang="zh-CN" altLang="en-US" sz="2600" dirty="0">
                <a:solidFill>
                  <a:schemeClr val="tx2"/>
                </a:solidFill>
              </a:rPr>
              <a:t> </a:t>
            </a:r>
            <a:r>
              <a:rPr lang="en-US" altLang="zh-CN" sz="2600" dirty="0">
                <a:solidFill>
                  <a:schemeClr val="tx2"/>
                </a:solidFill>
              </a:rPr>
              <a:t>learning</a:t>
            </a:r>
            <a:r>
              <a:rPr lang="en-US" sz="2600" dirty="0"/>
              <a:t>: </a:t>
            </a:r>
            <a:r>
              <a:rPr lang="en-US" altLang="zh-CN" sz="2600" dirty="0"/>
              <a:t>sentiment</a:t>
            </a:r>
            <a:r>
              <a:rPr lang="zh-CN" altLang="en-US" sz="2600" dirty="0"/>
              <a:t> </a:t>
            </a:r>
            <a:r>
              <a:rPr lang="en-US" altLang="zh-CN" sz="2600" dirty="0"/>
              <a:t>as</a:t>
            </a:r>
            <a:r>
              <a:rPr lang="zh-CN" altLang="en-US" sz="2600" dirty="0"/>
              <a:t> </a:t>
            </a:r>
            <a:r>
              <a:rPr lang="en-US" altLang="zh-CN" sz="2600" dirty="0"/>
              <a:t>a</a:t>
            </a:r>
            <a:r>
              <a:rPr lang="zh-CN" altLang="en-US" sz="2600" dirty="0"/>
              <a:t> </a:t>
            </a:r>
            <a:r>
              <a:rPr lang="en-US" altLang="zh-CN" sz="2600" dirty="0"/>
              <a:t>direct</a:t>
            </a:r>
            <a:r>
              <a:rPr lang="zh-CN" altLang="en-US" sz="2600" dirty="0"/>
              <a:t> </a:t>
            </a:r>
            <a:r>
              <a:rPr lang="en-US" altLang="zh-CN" sz="2600" dirty="0"/>
              <a:t>feature</a:t>
            </a:r>
            <a:r>
              <a:rPr lang="zh-CN" altLang="en-US" sz="2600" dirty="0"/>
              <a:t> </a:t>
            </a:r>
            <a:endParaRPr lang="en-US" altLang="zh-CN" sz="2600" dirty="0"/>
          </a:p>
          <a:p>
            <a:pPr marL="0" indent="0">
              <a:buNone/>
            </a:pPr>
            <a:r>
              <a:rPr lang="en-US" altLang="zh-CN" sz="2600" dirty="0">
                <a:solidFill>
                  <a:schemeClr val="tx2"/>
                </a:solidFill>
              </a:rPr>
              <a:t>Reinforcement</a:t>
            </a:r>
            <a:r>
              <a:rPr lang="zh-CN" altLang="en-US" sz="2600" dirty="0">
                <a:solidFill>
                  <a:schemeClr val="tx2"/>
                </a:solidFill>
              </a:rPr>
              <a:t> </a:t>
            </a:r>
            <a:r>
              <a:rPr lang="en-US" altLang="zh-CN" sz="2600" dirty="0">
                <a:solidFill>
                  <a:schemeClr val="tx2"/>
                </a:solidFill>
              </a:rPr>
              <a:t>learning:</a:t>
            </a:r>
            <a:r>
              <a:rPr lang="zh-CN" altLang="en-US" sz="2600" dirty="0">
                <a:solidFill>
                  <a:schemeClr val="tx2"/>
                </a:solidFill>
              </a:rPr>
              <a:t> </a:t>
            </a:r>
            <a:r>
              <a:rPr lang="en-US" altLang="zh-CN" sz="2600" dirty="0"/>
              <a:t>sentiment</a:t>
            </a:r>
            <a:r>
              <a:rPr lang="zh-CN" altLang="en-US" sz="2600" dirty="0"/>
              <a:t> </a:t>
            </a:r>
            <a:r>
              <a:rPr lang="en-US" altLang="zh-CN" sz="2600" dirty="0"/>
              <a:t>as</a:t>
            </a:r>
            <a:r>
              <a:rPr lang="zh-CN" altLang="en-US" sz="2600" dirty="0"/>
              <a:t> </a:t>
            </a:r>
            <a:r>
              <a:rPr lang="en-US" altLang="zh-CN" sz="2600" dirty="0"/>
              <a:t>immediate reward</a:t>
            </a:r>
            <a:endParaRPr lang="en-US" sz="2600" dirty="0"/>
          </a:p>
        </p:txBody>
      </p:sp>
      <p:sp>
        <p:nvSpPr>
          <p:cNvPr id="3" name="TextBox 2"/>
          <p:cNvSpPr txBox="1"/>
          <p:nvPr/>
        </p:nvSpPr>
        <p:spPr>
          <a:xfrm>
            <a:off x="5341001" y="4284817"/>
            <a:ext cx="1298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Method 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276094" y="5630279"/>
            <a:ext cx="1298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Method 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221118" y="1109194"/>
            <a:ext cx="2970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Shi &amp; Yu ACL 2018</a:t>
            </a:r>
          </a:p>
        </p:txBody>
      </p:sp>
    </p:spTree>
    <p:extLst>
      <p:ext uri="{BB962C8B-B14F-4D97-AF65-F5344CB8AC3E}">
        <p14:creationId xmlns:p14="http://schemas.microsoft.com/office/powerpoint/2010/main" val="29305577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0EB94-B005-6E44-841E-2B7566B72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Personalized Persuasion Dialog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5350DD-6C77-864E-9E7B-140C91A7B7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8127" y="2447649"/>
            <a:ext cx="9140995" cy="4151521"/>
          </a:xfrm>
        </p:spPr>
        <p:txBody>
          <a:bodyPr>
            <a:normAutofit fontScale="92500" lnSpcReduction="10000"/>
          </a:bodyPr>
          <a:lstStyle/>
          <a:p>
            <a:pPr marL="152396" indent="0">
              <a:buNone/>
            </a:pPr>
            <a:r>
              <a:rPr lang="en-US" sz="2400" i="1" dirty="0"/>
              <a:t>Persuader: </a:t>
            </a:r>
            <a:r>
              <a:rPr lang="en-US" sz="2400" dirty="0"/>
              <a:t>Would you like to donate to a children’s charity called Save the Children?</a:t>
            </a:r>
          </a:p>
          <a:p>
            <a:pPr marL="152396" indent="0">
              <a:buNone/>
            </a:pPr>
            <a:r>
              <a:rPr lang="en-US" sz="2400" i="1" dirty="0" err="1"/>
              <a:t>Persuadee</a:t>
            </a:r>
            <a:r>
              <a:rPr lang="en-US" sz="2400" i="1" dirty="0"/>
              <a:t>: </a:t>
            </a:r>
            <a:r>
              <a:rPr lang="en-US" sz="2400" dirty="0"/>
              <a:t>What is this charity about?</a:t>
            </a:r>
          </a:p>
          <a:p>
            <a:pPr marL="152396" indent="0">
              <a:buNone/>
            </a:pPr>
            <a:r>
              <a:rPr lang="en-US" sz="2400" i="1" dirty="0"/>
              <a:t>Persuader: </a:t>
            </a:r>
            <a:r>
              <a:rPr lang="en-US" sz="2400" dirty="0"/>
              <a:t>a non-governmental organization that promotes children's right, supports kids in developing countries.</a:t>
            </a:r>
          </a:p>
          <a:p>
            <a:pPr marL="152396" indent="0">
              <a:buNone/>
            </a:pPr>
            <a:r>
              <a:rPr lang="en-US" sz="2400" i="1" dirty="0" err="1"/>
              <a:t>Persuadee</a:t>
            </a:r>
            <a:r>
              <a:rPr lang="en-US" sz="2400" i="1" dirty="0"/>
              <a:t>: </a:t>
            </a:r>
            <a:r>
              <a:rPr lang="en-US" sz="2400" dirty="0"/>
              <a:t>Developing countries is a broad category. Is there any countries that they focus?</a:t>
            </a:r>
          </a:p>
          <a:p>
            <a:pPr marL="152396" indent="0">
              <a:buNone/>
            </a:pPr>
            <a:r>
              <a:rPr lang="en-US" sz="2400" i="1" dirty="0"/>
              <a:t>Persuader: </a:t>
            </a:r>
            <a:r>
              <a:rPr lang="en-US" sz="2400" dirty="0"/>
              <a:t>Syria, Thousands of kids die in just a quarter of a year over there and you could help save them with just some pocket change</a:t>
            </a:r>
          </a:p>
          <a:p>
            <a:pPr marL="152396" indent="0">
              <a:buNone/>
            </a:pPr>
            <a:r>
              <a:rPr lang="en-US" sz="2400" i="1" dirty="0" err="1"/>
              <a:t>Persuadee</a:t>
            </a:r>
            <a:r>
              <a:rPr lang="en-US" sz="2400" i="1" dirty="0"/>
              <a:t>: </a:t>
            </a:r>
            <a:r>
              <a:rPr lang="en-US" sz="2400" dirty="0"/>
              <a:t>Where is the </a:t>
            </a:r>
            <a:r>
              <a:rPr lang="en-US" sz="2400" dirty="0" err="1"/>
              <a:t>organisation's</a:t>
            </a:r>
            <a:r>
              <a:rPr lang="en-US" sz="2400" dirty="0"/>
              <a:t> headquarters?</a:t>
            </a:r>
          </a:p>
          <a:p>
            <a:pPr marL="152396" indent="0">
              <a:buNone/>
            </a:pPr>
            <a:r>
              <a:rPr lang="en-US" sz="2400" i="1" dirty="0"/>
              <a:t>Persuader: </a:t>
            </a:r>
            <a:r>
              <a:rPr lang="en-US" sz="2400" dirty="0"/>
              <a:t>London, United Kingdom. If you care about children, even a little bit, then you should be outraged and willing to help make an impact</a:t>
            </a:r>
          </a:p>
          <a:p>
            <a:pPr marL="152396" indent="0">
              <a:buNone/>
            </a:pPr>
            <a:r>
              <a:rPr lang="en-US" sz="2400" i="1" dirty="0" err="1"/>
              <a:t>Persuadee</a:t>
            </a:r>
            <a:r>
              <a:rPr lang="en-US" sz="2400" i="1" dirty="0"/>
              <a:t>: </a:t>
            </a:r>
            <a:r>
              <a:rPr lang="en-US" sz="2400" dirty="0"/>
              <a:t>I get mails and calls from different charities. I just want to make sure that this one is genuine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6CCF36-2429-834B-A337-91F1CB629EB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25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8CDF84-8EA8-CB44-8E48-128E46684BAD}"/>
              </a:ext>
            </a:extLst>
          </p:cNvPr>
          <p:cNvSpPr txBox="1"/>
          <p:nvPr/>
        </p:nvSpPr>
        <p:spPr>
          <a:xfrm>
            <a:off x="449767" y="1442695"/>
            <a:ext cx="1054161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Donate to Save the Children Charity, based on personality, decision making style and value systems use different persuasion strategies</a:t>
            </a:r>
          </a:p>
          <a:p>
            <a:r>
              <a:rPr lang="en-US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9DD7D2-CAEE-2F44-966C-5B85B3DC92A7}"/>
              </a:ext>
            </a:extLst>
          </p:cNvPr>
          <p:cNvSpPr txBox="1"/>
          <p:nvPr/>
        </p:nvSpPr>
        <p:spPr>
          <a:xfrm>
            <a:off x="9590048" y="1182029"/>
            <a:ext cx="2152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ACL 2019</a:t>
            </a:r>
          </a:p>
        </p:txBody>
      </p:sp>
    </p:spTree>
    <p:extLst>
      <p:ext uri="{BB962C8B-B14F-4D97-AF65-F5344CB8AC3E}">
        <p14:creationId xmlns:p14="http://schemas.microsoft.com/office/powerpoint/2010/main" val="21008833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7D043-94CC-564C-BE5A-16DA45EBE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Anti-Scam Dialog Systems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687C2-55FC-AC43-9D67-DE2C23B6F5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396" indent="0">
              <a:buNone/>
            </a:pPr>
            <a:r>
              <a:rPr lang="en-US" dirty="0"/>
              <a:t>Waste attackers time and also elicit their personal information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4C603C-F287-E14A-B080-BC0E7DD94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1606" y="2229452"/>
            <a:ext cx="6808788" cy="4035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9675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756" y="274638"/>
            <a:ext cx="11720945" cy="11430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Targeted Movie Promotion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371601"/>
            <a:ext cx="10319657" cy="28441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chemeClr val="tx2"/>
                </a:solidFill>
              </a:rPr>
              <a:t>Goal: </a:t>
            </a:r>
            <a:r>
              <a:rPr lang="en-US" sz="2600" dirty="0"/>
              <a:t>Elicit users’ opinion about movies and then promote a movie based on their preferences.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tx2"/>
                </a:solidFill>
              </a:rPr>
              <a:t>Method: </a:t>
            </a:r>
            <a:r>
              <a:rPr lang="en-US" sz="2600" dirty="0"/>
              <a:t>Interleave social content with task contents.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tx2"/>
                </a:solidFill>
              </a:rPr>
              <a:t>Task contents: </a:t>
            </a:r>
            <a:r>
              <a:rPr lang="en-US" sz="2600" dirty="0"/>
              <a:t>A set of slots, such as: preferred movie type. 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tx2"/>
                </a:solidFill>
              </a:rPr>
              <a:t>Reinforcement learning policy</a:t>
            </a:r>
            <a:r>
              <a:rPr lang="en-US" sz="2600" dirty="0"/>
              <a:t>: Transition between social conversation and task conversation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AB08F-F826-40F4-A7D9-DA18AA8380DE}" type="slidenum">
              <a:rPr lang="en-US" smtClean="0"/>
              <a:t>27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345706" y="1183341"/>
            <a:ext cx="2312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Yu et al., IJCAI, 2017</a:t>
            </a:r>
          </a:p>
        </p:txBody>
      </p:sp>
      <p:sp>
        <p:nvSpPr>
          <p:cNvPr id="5" name="Rectangle 4"/>
          <p:cNvSpPr/>
          <p:nvPr/>
        </p:nvSpPr>
        <p:spPr>
          <a:xfrm>
            <a:off x="1870364" y="4809484"/>
            <a:ext cx="2244436" cy="67690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Task system</a:t>
            </a:r>
          </a:p>
        </p:txBody>
      </p:sp>
      <p:sp>
        <p:nvSpPr>
          <p:cNvPr id="7" name="Rectangle 6"/>
          <p:cNvSpPr/>
          <p:nvPr/>
        </p:nvSpPr>
        <p:spPr>
          <a:xfrm>
            <a:off x="1863437" y="5669641"/>
            <a:ext cx="2251363" cy="67690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Social system</a:t>
            </a:r>
          </a:p>
        </p:txBody>
      </p:sp>
      <p:cxnSp>
        <p:nvCxnSpPr>
          <p:cNvPr id="10" name="Straight Arrow Connector 9"/>
          <p:cNvCxnSpPr>
            <a:stCxn id="5" idx="3"/>
          </p:cNvCxnSpPr>
          <p:nvPr/>
        </p:nvCxnSpPr>
        <p:spPr>
          <a:xfrm flipV="1">
            <a:off x="4114800" y="5134687"/>
            <a:ext cx="1611087" cy="132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7" idx="3"/>
          </p:cNvCxnSpPr>
          <p:nvPr/>
        </p:nvCxnSpPr>
        <p:spPr>
          <a:xfrm>
            <a:off x="4114800" y="6008092"/>
            <a:ext cx="161108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138550" y="4755453"/>
            <a:ext cx="1864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Task response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083130" y="5679934"/>
            <a:ext cx="1864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Social response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184570" y="5568250"/>
            <a:ext cx="128253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8467107" y="5336083"/>
            <a:ext cx="1816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Response</a:t>
            </a:r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6457204" y="4496444"/>
            <a:ext cx="1" cy="3249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9" name="Rounded Rectangle 48"/>
          <p:cNvSpPr/>
          <p:nvPr/>
        </p:nvSpPr>
        <p:spPr>
          <a:xfrm>
            <a:off x="5474522" y="4034779"/>
            <a:ext cx="2101933" cy="46166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Reward Function</a:t>
            </a:r>
          </a:p>
        </p:txBody>
      </p:sp>
      <p:sp>
        <p:nvSpPr>
          <p:cNvPr id="50" name="Rectangle 49"/>
          <p:cNvSpPr/>
          <p:nvPr/>
        </p:nvSpPr>
        <p:spPr>
          <a:xfrm>
            <a:off x="5751615" y="4865038"/>
            <a:ext cx="1458683" cy="140642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Action Selection</a:t>
            </a:r>
          </a:p>
        </p:txBody>
      </p:sp>
    </p:spTree>
    <p:extLst>
      <p:ext uri="{BB962C8B-B14F-4D97-AF65-F5344CB8AC3E}">
        <p14:creationId xmlns:p14="http://schemas.microsoft.com/office/powerpoint/2010/main" val="24804554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Shape 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1902" y="1301851"/>
            <a:ext cx="5071930" cy="5702533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Shape 61"/>
          <p:cNvSpPr txBox="1"/>
          <p:nvPr/>
        </p:nvSpPr>
        <p:spPr>
          <a:xfrm>
            <a:off x="98967" y="101600"/>
            <a:ext cx="15271600" cy="7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endParaRPr sz="2400"/>
          </a:p>
        </p:txBody>
      </p:sp>
      <p:sp>
        <p:nvSpPr>
          <p:cNvPr id="63" name="Shape 63"/>
          <p:cNvSpPr txBox="1"/>
          <p:nvPr/>
        </p:nvSpPr>
        <p:spPr>
          <a:xfrm>
            <a:off x="10184738" y="994775"/>
            <a:ext cx="4014524" cy="10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1600" i="1" dirty="0"/>
              <a:t>Zhang, Zhao &amp; Yu </a:t>
            </a:r>
          </a:p>
          <a:p>
            <a:r>
              <a:rPr lang="en" sz="1600" i="1" dirty="0"/>
              <a:t>SIGDIAL 2018</a:t>
            </a:r>
            <a:endParaRPr sz="1600" i="1" dirty="0"/>
          </a:p>
        </p:txBody>
      </p:sp>
      <p:sp>
        <p:nvSpPr>
          <p:cNvPr id="64" name="Shape 64"/>
          <p:cNvSpPr txBox="1"/>
          <p:nvPr/>
        </p:nvSpPr>
        <p:spPr>
          <a:xfrm>
            <a:off x="515600" y="116033"/>
            <a:ext cx="4344000" cy="5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3200" b="1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896AE75-3729-7243-9D04-5E8EC94089C1}"/>
              </a:ext>
            </a:extLst>
          </p:cNvPr>
          <p:cNvSpPr txBox="1">
            <a:spLocks/>
          </p:cNvSpPr>
          <p:nvPr/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Visual Task-Oriented Dialogs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8CBC1F6-5A18-1748-9D30-E60D032262E6}"/>
              </a:ext>
            </a:extLst>
          </p:cNvPr>
          <p:cNvSpPr/>
          <p:nvPr/>
        </p:nvSpPr>
        <p:spPr>
          <a:xfrm>
            <a:off x="9178156" y="6488668"/>
            <a:ext cx="17543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i="1" dirty="0"/>
              <a:t>Das et al., 2017a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3764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1F95C-173A-B44C-BA11-71808DE51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Multimodal Machine Translations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482E8D-A626-F149-BC1B-D9ECA9A974B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1BAB08F-F826-40F4-A7D9-DA18AA8380DE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3BBE50-9CC6-7442-A55B-4C46BE4301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625" y="1714124"/>
            <a:ext cx="6610247" cy="509705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D34AF0E-FEE5-D64E-B5AD-63AB0E4BCABE}"/>
              </a:ext>
            </a:extLst>
          </p:cNvPr>
          <p:cNvSpPr txBox="1"/>
          <p:nvPr/>
        </p:nvSpPr>
        <p:spPr>
          <a:xfrm>
            <a:off x="8937468" y="1093158"/>
            <a:ext cx="3254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EMNLP 2018</a:t>
            </a:r>
          </a:p>
        </p:txBody>
      </p:sp>
    </p:spTree>
    <p:extLst>
      <p:ext uri="{BB962C8B-B14F-4D97-AF65-F5344CB8AC3E}">
        <p14:creationId xmlns:p14="http://schemas.microsoft.com/office/powerpoint/2010/main" val="3188942480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Screen Shot 2019-02-21 at 3.32.37 PM.png" descr="Screen Shot 2019-02-21 at 3.32.37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4665" y="847561"/>
            <a:ext cx="11301489" cy="5190381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– Bt=Seq2seq(Bt-1Rt-1Ut)…"/>
          <p:cNvSpPr txBox="1"/>
          <p:nvPr/>
        </p:nvSpPr>
        <p:spPr>
          <a:xfrm>
            <a:off x="765131" y="5242343"/>
            <a:ext cx="5163273" cy="1536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defTabSz="321457">
              <a:lnSpc>
                <a:spcPts val="5976"/>
              </a:lnSpc>
              <a:spcBef>
                <a:spcPts val="844"/>
              </a:spcBef>
              <a:defRPr sz="3000" b="0">
                <a:latin typeface="Times"/>
                <a:ea typeface="Times"/>
                <a:cs typeface="Times"/>
                <a:sym typeface="Times"/>
              </a:defRPr>
            </a:pPr>
            <a:r>
              <a:rPr sz="2109" dirty="0">
                <a:latin typeface="Arial"/>
                <a:ea typeface="Arial"/>
                <a:cs typeface="Arial"/>
                <a:sym typeface="Arial"/>
              </a:rPr>
              <a:t>– </a:t>
            </a:r>
            <a:r>
              <a:rPr sz="2109" dirty="0" err="1"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sz="2109" baseline="-31666" dirty="0" err="1"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sz="2109" dirty="0">
                <a:latin typeface="Times New Roman"/>
                <a:ea typeface="Times New Roman"/>
                <a:cs typeface="Times New Roman"/>
                <a:sym typeface="Times New Roman"/>
              </a:rPr>
              <a:t>=Seq2seq(B</a:t>
            </a:r>
            <a:r>
              <a:rPr sz="2109" baseline="-31666" dirty="0">
                <a:latin typeface="Times New Roman"/>
                <a:ea typeface="Times New Roman"/>
                <a:cs typeface="Times New Roman"/>
                <a:sym typeface="Times New Roman"/>
              </a:rPr>
              <a:t>t-1</a:t>
            </a:r>
            <a:r>
              <a:rPr sz="2109" dirty="0"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sz="2109" baseline="-31666" dirty="0">
                <a:latin typeface="Times New Roman"/>
                <a:ea typeface="Times New Roman"/>
                <a:cs typeface="Times New Roman"/>
                <a:sym typeface="Times New Roman"/>
              </a:rPr>
              <a:t>t-1</a:t>
            </a:r>
            <a:r>
              <a:rPr sz="2109" dirty="0">
                <a:latin typeface="Times New Roman"/>
                <a:ea typeface="Times New Roman"/>
                <a:cs typeface="Times New Roman"/>
                <a:sym typeface="Times New Roman"/>
              </a:rPr>
              <a:t>U</a:t>
            </a:r>
            <a:r>
              <a:rPr sz="2109" baseline="-31666" dirty="0"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sz="2109" dirty="0">
                <a:latin typeface="Times New Roman"/>
                <a:ea typeface="Times New Roman"/>
                <a:cs typeface="Times New Roman"/>
                <a:sym typeface="Times New Roman"/>
              </a:rPr>
              <a:t>) </a:t>
            </a:r>
          </a:p>
          <a:p>
            <a:pPr defTabSz="321457">
              <a:lnSpc>
                <a:spcPts val="5484"/>
              </a:lnSpc>
              <a:spcBef>
                <a:spcPts val="844"/>
              </a:spcBef>
              <a:defRPr sz="30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2109" dirty="0">
                <a:latin typeface="Arial"/>
                <a:ea typeface="Arial"/>
                <a:cs typeface="Arial"/>
                <a:sym typeface="Arial"/>
              </a:rPr>
              <a:t>– </a:t>
            </a:r>
            <a:r>
              <a:rPr sz="2109" dirty="0" err="1"/>
              <a:t>R</a:t>
            </a:r>
            <a:r>
              <a:rPr sz="2109" baseline="-31666" dirty="0" err="1"/>
              <a:t>t</a:t>
            </a:r>
            <a:r>
              <a:rPr sz="2109" dirty="0"/>
              <a:t>=Seq2seq(B</a:t>
            </a:r>
            <a:r>
              <a:rPr sz="2109" baseline="-31666" dirty="0"/>
              <a:t>t-1</a:t>
            </a:r>
            <a:r>
              <a:rPr sz="2109" dirty="0"/>
              <a:t>R</a:t>
            </a:r>
            <a:r>
              <a:rPr sz="2109" baseline="-31666" dirty="0"/>
              <a:t>t-1</a:t>
            </a:r>
            <a:r>
              <a:rPr sz="2109" dirty="0"/>
              <a:t>U</a:t>
            </a:r>
            <a:r>
              <a:rPr sz="2109" baseline="-31666" dirty="0"/>
              <a:t>t</a:t>
            </a:r>
            <a:r>
              <a:rPr sz="2109" dirty="0"/>
              <a:t>|B</a:t>
            </a:r>
            <a:r>
              <a:rPr sz="2109" baseline="-31666" dirty="0"/>
              <a:t>t</a:t>
            </a:r>
            <a:r>
              <a:rPr sz="2109" dirty="0"/>
              <a:t>, KB search results)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ECF5B60-A62F-CA4D-B800-661EC01009C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Dialog System: End-to-End Framework</a:t>
            </a:r>
          </a:p>
        </p:txBody>
      </p:sp>
    </p:spTree>
    <p:extLst>
      <p:ext uri="{BB962C8B-B14F-4D97-AF65-F5344CB8AC3E}">
        <p14:creationId xmlns:p14="http://schemas.microsoft.com/office/powerpoint/2010/main" val="33793899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59904-C6C3-AC49-AA54-0ED73DBEF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914" y="365125"/>
            <a:ext cx="11368216" cy="1325563"/>
          </a:xfrm>
        </p:spPr>
        <p:txBody>
          <a:bodyPr>
            <a:normAutofit/>
          </a:bodyPr>
          <a:lstStyle/>
          <a:p>
            <a:r>
              <a:rPr lang="en-US" sz="3600" dirty="0"/>
              <a:t>Cross-lingual Fake News Detection Pivoting on Multimedia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9C694B-06CD-0146-ABEB-D166776B39A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1BAB08F-F826-40F4-A7D9-DA18AA8380DE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658265-C7FE-CA47-82E3-2D1668E471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710" y="1270796"/>
            <a:ext cx="6565900" cy="5232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C6AB3B3-3201-8F4C-B329-3E0C00946F94}"/>
              </a:ext>
            </a:extLst>
          </p:cNvPr>
          <p:cNvSpPr txBox="1"/>
          <p:nvPr/>
        </p:nvSpPr>
        <p:spPr>
          <a:xfrm>
            <a:off x="9287610" y="1245830"/>
            <a:ext cx="3254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EMNLP 2018</a:t>
            </a:r>
          </a:p>
        </p:txBody>
      </p:sp>
    </p:spTree>
    <p:extLst>
      <p:ext uri="{BB962C8B-B14F-4D97-AF65-F5344CB8AC3E}">
        <p14:creationId xmlns:p14="http://schemas.microsoft.com/office/powerpoint/2010/main" val="2450703365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C3E16-65C7-2E4F-A962-6ABF8C01D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Domain Dialog Act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1EBB-382A-6642-9B5F-AF14C7ED45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514142-BC7D-DB44-B402-AFF7E13EA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620" y="1842052"/>
            <a:ext cx="9398000" cy="452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203659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91E11-6384-944F-97FB-6068F4E6B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Text Style Transfer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7331FD-EB31-C140-A4A5-E42B1E5909B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1BAB08F-F826-40F4-A7D9-DA18AA8380DE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4B8ADA-A8FE-A041-BE0B-79BA09950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863" y="1568283"/>
            <a:ext cx="10645609" cy="455986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D6FC13-ECC0-6C40-B2F5-46F5A923F250}"/>
              </a:ext>
            </a:extLst>
          </p:cNvPr>
          <p:cNvSpPr txBox="1"/>
          <p:nvPr/>
        </p:nvSpPr>
        <p:spPr>
          <a:xfrm>
            <a:off x="9590048" y="1182029"/>
            <a:ext cx="2152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Submitted to ACL</a:t>
            </a:r>
          </a:p>
        </p:txBody>
      </p:sp>
    </p:spTree>
    <p:extLst>
      <p:ext uri="{BB962C8B-B14F-4D97-AF65-F5344CB8AC3E}">
        <p14:creationId xmlns:p14="http://schemas.microsoft.com/office/powerpoint/2010/main" val="1306634037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7271B-054E-C04D-8F26-D44668DB0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Story Completion with Common Sense Knowledge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389A4D-40D4-584A-B758-19912E2F4D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33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8382EC-0251-B449-8B18-D6A46B6FF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678" y="1463523"/>
            <a:ext cx="9194800" cy="5016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FCF83A7-840F-8042-9127-48108BDDCEA7}"/>
              </a:ext>
            </a:extLst>
          </p:cNvPr>
          <p:cNvSpPr txBox="1"/>
          <p:nvPr/>
        </p:nvSpPr>
        <p:spPr>
          <a:xfrm>
            <a:off x="10163331" y="1337733"/>
            <a:ext cx="1259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AAAI 2019</a:t>
            </a:r>
          </a:p>
        </p:txBody>
      </p:sp>
    </p:spTree>
    <p:extLst>
      <p:ext uri="{BB962C8B-B14F-4D97-AF65-F5344CB8AC3E}">
        <p14:creationId xmlns:p14="http://schemas.microsoft.com/office/powerpoint/2010/main" val="2298028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A29C2-82BE-2B4B-8AC2-C57AF6383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Gunrock</a:t>
            </a:r>
            <a:r>
              <a:rPr lang="en-US" dirty="0"/>
              <a:t>: Alexa Prize Social Bot Winner 2018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4FFE57-2064-0E45-AECC-AB8F3B96EC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6627" y="1518384"/>
            <a:ext cx="10293177" cy="4985037"/>
          </a:xfrm>
        </p:spPr>
      </p:pic>
    </p:spTree>
    <p:extLst>
      <p:ext uri="{BB962C8B-B14F-4D97-AF65-F5344CB8AC3E}">
        <p14:creationId xmlns:p14="http://schemas.microsoft.com/office/powerpoint/2010/main" val="475114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3D421-832B-7943-8A56-947039619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Industry Dialog Flow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41AB8-40B5-8449-9A59-35DC238099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163595-DE13-E34B-955C-A1FCC13BA9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956" y="2254250"/>
            <a:ext cx="9290958" cy="399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999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609600" y="132863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Unsupervised Dialogue Structure Learning</a:t>
            </a:r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97" name="Google Shape;97;p14"/>
          <p:cNvSpPr txBox="1"/>
          <p:nvPr/>
        </p:nvSpPr>
        <p:spPr>
          <a:xfrm>
            <a:off x="1120921" y="1275866"/>
            <a:ext cx="10319700" cy="28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None/>
            </a:pPr>
            <a:r>
              <a:rPr lang="en-US" sz="2600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Goal:</a:t>
            </a:r>
            <a:r>
              <a:rPr lang="en-US" sz="2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Extract dialogue structure represented by latent variable z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marL="0" marR="0" lvl="0" indent="0" algn="l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None/>
            </a:pPr>
            <a:r>
              <a:rPr lang="en-US" sz="2600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Method:</a:t>
            </a:r>
            <a:r>
              <a:rPr lang="en-US" sz="2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Variational Inference with Discrete-Variational-RNN.</a:t>
            </a:r>
            <a:endParaRPr/>
          </a:p>
          <a:p>
            <a:pPr marL="0" marR="0" lvl="0" indent="0" algn="l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None/>
            </a:pPr>
            <a:r>
              <a:rPr lang="en-US" sz="2600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Qualitative Evaluation</a:t>
            </a:r>
            <a:r>
              <a:rPr lang="en-US" sz="2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visualize the learned dialogue structure 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None/>
            </a:pPr>
            <a:r>
              <a:rPr lang="en-US" sz="2600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Quantitative Evaluation:</a:t>
            </a:r>
            <a:r>
              <a:rPr lang="en-US" sz="2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600">
                <a:latin typeface="Calibri"/>
                <a:ea typeface="Calibri"/>
                <a:cs typeface="Calibri"/>
                <a:sym typeface="Calibri"/>
              </a:rPr>
              <a:t>the reconstruction probability of the test set.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None/>
            </a:pPr>
            <a:r>
              <a:rPr lang="en-US" sz="2600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Comparison with K-means, HMM and Model Variants</a:t>
            </a:r>
            <a:endParaRPr sz="2600" b="1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None/>
            </a:pPr>
            <a:r>
              <a:rPr lang="en-US" sz="2600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Application in RL:</a:t>
            </a:r>
            <a:r>
              <a:rPr lang="en-US" sz="2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Transition probability between states as reward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None/>
            </a:pP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8" name="Google Shape;98;p14"/>
          <p:cNvPicPr preferRelativeResize="0"/>
          <p:nvPr/>
        </p:nvPicPr>
        <p:blipFill rotWithShape="1">
          <a:blip r:embed="rId3">
            <a:alphaModFix/>
          </a:blip>
          <a:srcRect l="1223" r="52075"/>
          <a:stretch/>
        </p:blipFill>
        <p:spPr>
          <a:xfrm>
            <a:off x="2321450" y="4119875"/>
            <a:ext cx="2980649" cy="254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4"/>
          <p:cNvPicPr preferRelativeResize="0"/>
          <p:nvPr/>
        </p:nvPicPr>
        <p:blipFill rotWithShape="1">
          <a:blip r:embed="rId3">
            <a:alphaModFix/>
          </a:blip>
          <a:srcRect l="51023" r="3289"/>
          <a:stretch/>
        </p:blipFill>
        <p:spPr>
          <a:xfrm>
            <a:off x="6397225" y="4140015"/>
            <a:ext cx="2844798" cy="250542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C1C53FF-2FF7-5D4B-A4C2-457EC4B0C20A}"/>
              </a:ext>
            </a:extLst>
          </p:cNvPr>
          <p:cNvSpPr txBox="1"/>
          <p:nvPr/>
        </p:nvSpPr>
        <p:spPr>
          <a:xfrm>
            <a:off x="10363200" y="1117600"/>
            <a:ext cx="1588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NAACL 2019</a:t>
            </a:r>
          </a:p>
        </p:txBody>
      </p:sp>
    </p:spTree>
    <p:extLst>
      <p:ext uri="{BB962C8B-B14F-4D97-AF65-F5344CB8AC3E}">
        <p14:creationId xmlns:p14="http://schemas.microsoft.com/office/powerpoint/2010/main" val="2486779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178" name="Google Shape;17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7300" y="917050"/>
            <a:ext cx="10648448" cy="551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1"/>
          <p:cNvSpPr txBox="1">
            <a:spLocks noGrp="1"/>
          </p:cNvSpPr>
          <p:nvPr>
            <p:ph type="title"/>
          </p:nvPr>
        </p:nvSpPr>
        <p:spPr>
          <a:xfrm>
            <a:off x="609600" y="132863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Dialogue Structure by HMM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4182104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title" idx="4294967295"/>
          </p:nvPr>
        </p:nvSpPr>
        <p:spPr>
          <a:xfrm>
            <a:off x="609600" y="132863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Variational-RNN</a:t>
            </a:r>
            <a:endParaRPr/>
          </a:p>
        </p:txBody>
      </p:sp>
      <p:pic>
        <p:nvPicPr>
          <p:cNvPr id="107" name="Google Shape;10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375" y="1003000"/>
            <a:ext cx="9374373" cy="2983526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5"/>
          <p:cNvSpPr txBox="1"/>
          <p:nvPr/>
        </p:nvSpPr>
        <p:spPr>
          <a:xfrm>
            <a:off x="7956700" y="637900"/>
            <a:ext cx="260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Chung et al. NIPS 2015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				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			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		</a:t>
            </a:r>
            <a:endParaRPr sz="1600"/>
          </a:p>
        </p:txBody>
      </p:sp>
      <p:graphicFrame>
        <p:nvGraphicFramePr>
          <p:cNvPr id="109" name="Google Shape;109;p15"/>
          <p:cNvGraphicFramePr/>
          <p:nvPr/>
        </p:nvGraphicFramePr>
        <p:xfrm>
          <a:off x="657450" y="3986513"/>
          <a:ext cx="11157125" cy="26211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849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07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6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Variable</a:t>
                      </a:r>
                      <a:endParaRPr sz="2000"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000" b="1">
                          <a:solidFill>
                            <a:srgbClr val="1155C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Corresponding Interpretation in dialogue structure</a:t>
                      </a:r>
                      <a:endParaRPr sz="2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6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Xt: sequantial data</a:t>
                      </a:r>
                      <a:endParaRPr sz="2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rgbClr val="1155C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usr: “I want a &lt;Chinese&gt; restaurant”</a:t>
                      </a:r>
                      <a:endParaRPr sz="2000">
                        <a:solidFill>
                          <a:srgbClr val="1155C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rgbClr val="1155C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sys: “what &lt;area&gt; do you prefer?”</a:t>
                      </a:r>
                      <a:endParaRPr sz="2000">
                        <a:solidFill>
                          <a:srgbClr val="1155C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6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Zt: latent vector</a:t>
                      </a:r>
                      <a:endParaRPr sz="2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rgbClr val="1155C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latent state interpreted as &lt;looking for a restaurant&gt;</a:t>
                      </a:r>
                      <a:endParaRPr sz="2000">
                        <a:solidFill>
                          <a:srgbClr val="1155C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>
                          <a:solidFill>
                            <a:srgbClr val="1155C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(&lt;Z0, Z1, …, Zn&gt;,</a:t>
                      </a:r>
                      <a:r>
                        <a:rPr lang="en-US" sz="2400" b="1">
                          <a:solidFill>
                            <a:srgbClr val="1155C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2000" b="1">
                          <a:solidFill>
                            <a:srgbClr val="1155C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transition prob &lt;Z</a:t>
                      </a:r>
                      <a:r>
                        <a:rPr lang="en-US" b="1">
                          <a:solidFill>
                            <a:srgbClr val="1155C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</a:t>
                      </a:r>
                      <a:r>
                        <a:rPr lang="en-US" sz="2000" b="1">
                          <a:solidFill>
                            <a:srgbClr val="1155C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Z</a:t>
                      </a:r>
                      <a:r>
                        <a:rPr lang="en-US" b="1">
                          <a:solidFill>
                            <a:srgbClr val="1155C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i+1</a:t>
                      </a:r>
                      <a:r>
                        <a:rPr lang="en-US" sz="2000" b="1">
                          <a:solidFill>
                            <a:srgbClr val="1155C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&gt;)</a:t>
                      </a:r>
                      <a:r>
                        <a:rPr lang="en-US" sz="2000">
                          <a:solidFill>
                            <a:srgbClr val="1155C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represents the dialogue structure</a:t>
                      </a:r>
                      <a:endParaRPr sz="2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ht: hiddent vector in RNN</a:t>
                      </a:r>
                      <a:endParaRPr sz="2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rgbClr val="0B5394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hidden representations</a:t>
                      </a:r>
                      <a:endParaRPr sz="2000">
                        <a:solidFill>
                          <a:srgbClr val="0B539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0784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116" name="Google Shape;116;p16"/>
          <p:cNvPicPr preferRelativeResize="0"/>
          <p:nvPr/>
        </p:nvPicPr>
        <p:blipFill rotWithShape="1">
          <a:blip r:embed="rId3">
            <a:alphaModFix/>
          </a:blip>
          <a:srcRect l="62738"/>
          <a:stretch/>
        </p:blipFill>
        <p:spPr>
          <a:xfrm>
            <a:off x="7123825" y="2257836"/>
            <a:ext cx="2844798" cy="29246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6"/>
          <p:cNvPicPr preferRelativeResize="0"/>
          <p:nvPr/>
        </p:nvPicPr>
        <p:blipFill rotWithShape="1">
          <a:blip r:embed="rId3">
            <a:alphaModFix/>
          </a:blip>
          <a:srcRect r="63050"/>
          <a:stretch/>
        </p:blipFill>
        <p:spPr>
          <a:xfrm>
            <a:off x="2132675" y="2189950"/>
            <a:ext cx="2844798" cy="294935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6"/>
          <p:cNvSpPr txBox="1">
            <a:spLocks noGrp="1"/>
          </p:cNvSpPr>
          <p:nvPr>
            <p:ph type="title" idx="4294967295"/>
          </p:nvPr>
        </p:nvSpPr>
        <p:spPr>
          <a:xfrm>
            <a:off x="609600" y="132863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Discrete-Variational-RNN</a:t>
            </a:r>
            <a:endParaRPr/>
          </a:p>
        </p:txBody>
      </p:sp>
      <p:sp>
        <p:nvSpPr>
          <p:cNvPr id="119" name="Google Shape;119;p16"/>
          <p:cNvSpPr txBox="1"/>
          <p:nvPr/>
        </p:nvSpPr>
        <p:spPr>
          <a:xfrm>
            <a:off x="928575" y="1144438"/>
            <a:ext cx="11376900" cy="10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Calibri"/>
                <a:ea typeface="Calibri"/>
                <a:cs typeface="Calibri"/>
                <a:sym typeface="Calibri"/>
              </a:rPr>
              <a:t>Zt in VRNN: continuous → hard to interpret → discrete with Gumbel-Softmax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>
            <a:off x="1063250" y="5202875"/>
            <a:ext cx="503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latin typeface="Calibri"/>
                <a:ea typeface="Calibri"/>
                <a:cs typeface="Calibri"/>
                <a:sym typeface="Calibri"/>
              </a:rPr>
              <a:t>Transition prob &lt;Z</a:t>
            </a: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n-US" sz="2000" b="1">
                <a:latin typeface="Calibri"/>
                <a:ea typeface="Calibri"/>
                <a:cs typeface="Calibri"/>
                <a:sym typeface="Calibri"/>
              </a:rPr>
              <a:t>, Z</a:t>
            </a: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i+1</a:t>
            </a:r>
            <a:r>
              <a:rPr lang="en-US" sz="2000" b="1">
                <a:latin typeface="Calibri"/>
                <a:ea typeface="Calibri"/>
                <a:cs typeface="Calibri"/>
                <a:sym typeface="Calibri"/>
              </a:rPr>
              <a:t>&gt;:</a:t>
            </a:r>
            <a:endParaRPr sz="20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Frequency Count of predicted &lt;Z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, Z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i+1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&gt; tuple 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6"/>
          <p:cNvSpPr txBox="1"/>
          <p:nvPr/>
        </p:nvSpPr>
        <p:spPr>
          <a:xfrm>
            <a:off x="6726850" y="5182475"/>
            <a:ext cx="503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latin typeface="Calibri"/>
                <a:ea typeface="Calibri"/>
                <a:cs typeface="Calibri"/>
                <a:sym typeface="Calibri"/>
              </a:rPr>
              <a:t>Transition prob &lt;Z</a:t>
            </a: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n-US" sz="2000" b="1">
                <a:latin typeface="Calibri"/>
                <a:ea typeface="Calibri"/>
                <a:cs typeface="Calibri"/>
                <a:sym typeface="Calibri"/>
              </a:rPr>
              <a:t>, Z</a:t>
            </a: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i+1</a:t>
            </a:r>
            <a:r>
              <a:rPr lang="en-US" sz="2000" b="1">
                <a:latin typeface="Calibri"/>
                <a:ea typeface="Calibri"/>
                <a:cs typeface="Calibri"/>
                <a:sym typeface="Calibri"/>
              </a:rPr>
              <a:t>&gt;:</a:t>
            </a:r>
            <a:endParaRPr sz="20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These transition probabilities are model parameters in the prior, trained by minimizing the loss function. 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6"/>
          <p:cNvSpPr txBox="1"/>
          <p:nvPr/>
        </p:nvSpPr>
        <p:spPr>
          <a:xfrm>
            <a:off x="4784650" y="2852675"/>
            <a:ext cx="2764500" cy="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latin typeface="Calibri"/>
                <a:ea typeface="Calibri"/>
                <a:cs typeface="Calibri"/>
                <a:sym typeface="Calibri"/>
              </a:rPr>
              <a:t>Different in the prior!</a:t>
            </a:r>
            <a:endParaRPr sz="2000" b="1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3" name="Google Shape;123;p16"/>
          <p:cNvCxnSpPr/>
          <p:nvPr/>
        </p:nvCxnSpPr>
        <p:spPr>
          <a:xfrm>
            <a:off x="4766925" y="3302800"/>
            <a:ext cx="2498700" cy="1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124" name="Google Shape;124;p16"/>
          <p:cNvSpPr txBox="1"/>
          <p:nvPr/>
        </p:nvSpPr>
        <p:spPr>
          <a:xfrm>
            <a:off x="9665000" y="2842475"/>
            <a:ext cx="2764500" cy="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latin typeface="Calibri"/>
                <a:ea typeface="Calibri"/>
                <a:cs typeface="Calibri"/>
                <a:sym typeface="Calibri"/>
              </a:rPr>
              <a:t>+ penality on entity</a:t>
            </a:r>
            <a:endParaRPr sz="20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latin typeface="Calibri"/>
                <a:ea typeface="Calibri"/>
                <a:cs typeface="Calibri"/>
                <a:sym typeface="Calibri"/>
              </a:rPr>
              <a:t>→ NE-DD-VRNN</a:t>
            </a:r>
            <a:endParaRPr sz="2000" b="1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41987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50757</TotalTime>
  <Words>1173</Words>
  <Application>Microsoft Macintosh PowerPoint</Application>
  <PresentationFormat>Widescreen</PresentationFormat>
  <Paragraphs>209</Paragraphs>
  <Slides>33</Slides>
  <Notes>15</Notes>
  <HiddenSlides>5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Times</vt:lpstr>
      <vt:lpstr>Times New Roman</vt:lpstr>
      <vt:lpstr>Office Theme</vt:lpstr>
      <vt:lpstr>Building Dialog Systems with Less Supervision</vt:lpstr>
      <vt:lpstr>Dialog System: Modular Framework</vt:lpstr>
      <vt:lpstr>PowerPoint Presentation</vt:lpstr>
      <vt:lpstr>Gunrock: Alexa Prize Social Bot Winner 2018</vt:lpstr>
      <vt:lpstr>Industry Dialog Flow </vt:lpstr>
      <vt:lpstr>Unsupervised Dialogue Structure Learning</vt:lpstr>
      <vt:lpstr>Dialogue Structure by HMM</vt:lpstr>
      <vt:lpstr>Variational-RNN</vt:lpstr>
      <vt:lpstr>Discrete-Variational-RNN</vt:lpstr>
      <vt:lpstr>Dialogue Structure by DD-VRNN</vt:lpstr>
      <vt:lpstr>Qualitative Evaluation</vt:lpstr>
      <vt:lpstr>Quantitative Evaluation</vt:lpstr>
      <vt:lpstr>Comparison with K-means</vt:lpstr>
      <vt:lpstr>Application in RL</vt:lpstr>
      <vt:lpstr>Dialogue Structure by DD-VRNN</vt:lpstr>
      <vt:lpstr>Meta Learning for Dialog Domain Adaptation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Customer Service Application: Sentiment Adaptive</vt:lpstr>
      <vt:lpstr>Personalized Persuasion Dialog</vt:lpstr>
      <vt:lpstr>Anti-Scam Dialog Systems</vt:lpstr>
      <vt:lpstr>Targeted Movie Promotion</vt:lpstr>
      <vt:lpstr>PowerPoint Presentation</vt:lpstr>
      <vt:lpstr>Multimodal Machine Translations</vt:lpstr>
      <vt:lpstr>Cross-lingual Fake News Detection Pivoting on Multimedia</vt:lpstr>
      <vt:lpstr>Open Domain Dialog Act</vt:lpstr>
      <vt:lpstr>Text Style Transfer</vt:lpstr>
      <vt:lpstr>Story Completion with Common Sense Knowledge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Zhou’s Lab</dc:title>
  <dc:creator>Zhou Yu</dc:creator>
  <cp:lastModifiedBy>Zhou Yu</cp:lastModifiedBy>
  <cp:revision>90</cp:revision>
  <dcterms:created xsi:type="dcterms:W3CDTF">2019-03-12T20:47:30Z</dcterms:created>
  <dcterms:modified xsi:type="dcterms:W3CDTF">2019-05-14T21:41:28Z</dcterms:modified>
</cp:coreProperties>
</file>

<file path=docProps/thumbnail.jpeg>
</file>